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19"/>
  </p:notesMasterIdLst>
  <p:handoutMasterIdLst>
    <p:handoutMasterId r:id="rId20"/>
  </p:handoutMasterIdLst>
  <p:sldIdLst>
    <p:sldId id="271" r:id="rId2"/>
    <p:sldId id="281" r:id="rId3"/>
    <p:sldId id="257" r:id="rId4"/>
    <p:sldId id="260" r:id="rId5"/>
    <p:sldId id="261" r:id="rId6"/>
    <p:sldId id="264" r:id="rId7"/>
    <p:sldId id="262" r:id="rId8"/>
    <p:sldId id="267" r:id="rId9"/>
    <p:sldId id="268" r:id="rId10"/>
    <p:sldId id="276" r:id="rId11"/>
    <p:sldId id="279" r:id="rId12"/>
    <p:sldId id="283" r:id="rId13"/>
    <p:sldId id="284" r:id="rId14"/>
    <p:sldId id="285" r:id="rId15"/>
    <p:sldId id="286" r:id="rId16"/>
    <p:sldId id="269" r:id="rId17"/>
    <p:sldId id="270" r:id="rId18"/>
  </p:sldIdLst>
  <p:sldSz cx="6858000" cy="9144000" type="screen4x3"/>
  <p:notesSz cx="6888163" cy="100203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9D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74" d="100"/>
          <a:sy n="274" d="100"/>
        </p:scale>
        <p:origin x="-1122" y="-121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ko-KR" altLang="en-US"/>
          </a:p>
        </p:txBody>
      </p:sp>
      <p:sp>
        <p:nvSpPr>
          <p:cNvPr id="3" name="날짜 개체 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52E56C15-8233-401A-B052-CA62DEF1EB1D}" type="datetimeFigureOut">
              <a:rPr lang="ko-KR" altLang="en-US" smtClean="0"/>
              <a:t>2018-02-11</a:t>
            </a:fld>
            <a:endParaRPr lang="ko-KR" altLang="en-US"/>
          </a:p>
        </p:txBody>
      </p:sp>
      <p:sp>
        <p:nvSpPr>
          <p:cNvPr id="4" name="바닥글 개체 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ko-KR" altLang="en-US"/>
          </a:p>
        </p:txBody>
      </p:sp>
      <p:sp>
        <p:nvSpPr>
          <p:cNvPr id="5" name="슬라이드 번호 개체 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F7B9BA74-ECBE-42AA-BD79-6E40F2D10199}" type="slidenum">
              <a:rPr lang="ko-KR" altLang="en-US" smtClean="0"/>
              <a:t>‹#›</a:t>
            </a:fld>
            <a:endParaRPr lang="ko-KR" altLang="en-US"/>
          </a:p>
        </p:txBody>
      </p:sp>
    </p:spTree>
    <p:extLst>
      <p:ext uri="{BB962C8B-B14F-4D97-AF65-F5344CB8AC3E}">
        <p14:creationId xmlns:p14="http://schemas.microsoft.com/office/powerpoint/2010/main" val="2651978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ko-KR" altLang="en-US"/>
          </a:p>
        </p:txBody>
      </p:sp>
      <p:sp>
        <p:nvSpPr>
          <p:cNvPr id="3" name="날짜 개체 틀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C9D86A4-0085-4C83-AAC5-7C502940A805}" type="datetimeFigureOut">
              <a:rPr lang="ko-KR" altLang="en-US" smtClean="0"/>
              <a:t>2018-02-11</a:t>
            </a:fld>
            <a:endParaRPr lang="ko-KR" altLang="en-US"/>
          </a:p>
        </p:txBody>
      </p:sp>
      <p:sp>
        <p:nvSpPr>
          <p:cNvPr id="4" name="슬라이드 이미지 개체 틀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616" tIns="48308" rIns="96616" bIns="48308" rtlCol="0" anchor="ctr"/>
          <a:lstStyle/>
          <a:p>
            <a:endParaRPr lang="ko-KR" altLang="en-US"/>
          </a:p>
        </p:txBody>
      </p:sp>
      <p:sp>
        <p:nvSpPr>
          <p:cNvPr id="5" name="슬라이드 노트 개체 틀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69DD3957-EE13-4C02-A5FF-882B9AD11564}" type="slidenum">
              <a:rPr lang="ko-KR" altLang="en-US" smtClean="0"/>
              <a:t>‹#›</a:t>
            </a:fld>
            <a:endParaRPr lang="ko-KR" altLang="en-US"/>
          </a:p>
        </p:txBody>
      </p:sp>
    </p:spTree>
    <p:extLst>
      <p:ext uri="{BB962C8B-B14F-4D97-AF65-F5344CB8AC3E}">
        <p14:creationId xmlns:p14="http://schemas.microsoft.com/office/powerpoint/2010/main" val="2503297309"/>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9DD3957-EE13-4C02-A5FF-882B9AD11564}" type="slidenum">
              <a:rPr lang="ko-KR" altLang="en-US" smtClean="0"/>
              <a:t>7</a:t>
            </a:fld>
            <a:endParaRPr lang="ko-KR" altLang="en-US"/>
          </a:p>
        </p:txBody>
      </p:sp>
    </p:spTree>
    <p:extLst>
      <p:ext uri="{BB962C8B-B14F-4D97-AF65-F5344CB8AC3E}">
        <p14:creationId xmlns:p14="http://schemas.microsoft.com/office/powerpoint/2010/main" val="75244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9DD3957-EE13-4C02-A5FF-882B9AD11564}" type="slidenum">
              <a:rPr lang="ko-KR" altLang="en-US" smtClean="0"/>
              <a:t>8</a:t>
            </a:fld>
            <a:endParaRPr lang="ko-KR" altLang="en-US"/>
          </a:p>
        </p:txBody>
      </p:sp>
    </p:spTree>
    <p:extLst>
      <p:ext uri="{BB962C8B-B14F-4D97-AF65-F5344CB8AC3E}">
        <p14:creationId xmlns:p14="http://schemas.microsoft.com/office/powerpoint/2010/main" val="75244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9DD3957-EE13-4C02-A5FF-882B9AD11564}" type="slidenum">
              <a:rPr lang="ko-KR" altLang="en-US" smtClean="0"/>
              <a:t>9</a:t>
            </a:fld>
            <a:endParaRPr lang="ko-KR" altLang="en-US"/>
          </a:p>
        </p:txBody>
      </p:sp>
    </p:spTree>
    <p:extLst>
      <p:ext uri="{BB962C8B-B14F-4D97-AF65-F5344CB8AC3E}">
        <p14:creationId xmlns:p14="http://schemas.microsoft.com/office/powerpoint/2010/main" val="75244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2840570"/>
            <a:ext cx="5829300" cy="1960033"/>
          </a:xfrm>
        </p:spPr>
        <p:txBody>
          <a:bodyPr/>
          <a:lstStyle/>
          <a:p>
            <a:r>
              <a:rPr lang="ko-KR" altLang="en-US"/>
              <a:t>마스터 제목 스타일 편집</a:t>
            </a:r>
          </a:p>
        </p:txBody>
      </p:sp>
      <p:sp>
        <p:nvSpPr>
          <p:cNvPr id="3" name="부제목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9F14C037-032E-4596-A139-55144AF5A288}" type="datetime1">
              <a:rPr lang="ko-KR" altLang="en-US" smtClean="0"/>
              <a:t>2018-02-11</a:t>
            </a:fld>
            <a:endParaRPr lang="ko-KR" altLang="en-US"/>
          </a:p>
        </p:txBody>
      </p:sp>
      <p:sp>
        <p:nvSpPr>
          <p:cNvPr id="5" name="바닥글 개체 틀 4"/>
          <p:cNvSpPr>
            <a:spLocks noGrp="1"/>
          </p:cNvSpPr>
          <p:nvPr>
            <p:ph type="ftr" sz="quarter" idx="11"/>
          </p:nvPr>
        </p:nvSpPr>
        <p:spPr/>
        <p:txBody>
          <a:bodyPr/>
          <a:lstStyle/>
          <a:p>
            <a:r>
              <a:rPr lang="en-US" altLang="ko-KR"/>
              <a:t>GRANT ELECTRICAL MARKETIND AND TRADING CORP.</a:t>
            </a:r>
            <a:endParaRPr lang="ko-KR" altLang="en-US"/>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271994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A87A9984-905A-4F99-839F-96EB6C0F0E9F}" type="datetime1">
              <a:rPr lang="ko-KR" altLang="en-US" smtClean="0"/>
              <a:t>2018-02-11</a:t>
            </a:fld>
            <a:endParaRPr lang="ko-KR" altLang="en-US"/>
          </a:p>
        </p:txBody>
      </p:sp>
      <p:sp>
        <p:nvSpPr>
          <p:cNvPr id="5" name="바닥글 개체 틀 4"/>
          <p:cNvSpPr>
            <a:spLocks noGrp="1"/>
          </p:cNvSpPr>
          <p:nvPr>
            <p:ph type="ftr" sz="quarter" idx="11"/>
          </p:nvPr>
        </p:nvSpPr>
        <p:spPr/>
        <p:txBody>
          <a:bodyPr/>
          <a:lstStyle/>
          <a:p>
            <a:r>
              <a:rPr lang="en-US" altLang="ko-KR"/>
              <a:t>GRANT ELECTRICAL MARKETIND AND TRADING CORP.</a:t>
            </a:r>
            <a:endParaRPr lang="ko-KR" altLang="en-US"/>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17153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3729037" y="488951"/>
            <a:ext cx="1157288" cy="104013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257177" y="488951"/>
            <a:ext cx="3357563" cy="104013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95DA0F3-579B-432A-A6BB-643A334D83F3}" type="datetime1">
              <a:rPr lang="ko-KR" altLang="en-US" smtClean="0"/>
              <a:t>2018-02-11</a:t>
            </a:fld>
            <a:endParaRPr lang="ko-KR" altLang="en-US"/>
          </a:p>
        </p:txBody>
      </p:sp>
      <p:sp>
        <p:nvSpPr>
          <p:cNvPr id="5" name="바닥글 개체 틀 4"/>
          <p:cNvSpPr>
            <a:spLocks noGrp="1"/>
          </p:cNvSpPr>
          <p:nvPr>
            <p:ph type="ftr" sz="quarter" idx="11"/>
          </p:nvPr>
        </p:nvSpPr>
        <p:spPr/>
        <p:txBody>
          <a:bodyPr/>
          <a:lstStyle/>
          <a:p>
            <a:r>
              <a:rPr lang="en-US" altLang="ko-KR"/>
              <a:t>GRANT ELECTRICAL MARKETIND AND TRADING CORP.</a:t>
            </a:r>
            <a:endParaRPr lang="ko-KR" altLang="en-US"/>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35707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0E61720-9493-4473-8E91-2200F7FCB3B7}" type="datetime1">
              <a:rPr lang="ko-KR" altLang="en-US" smtClean="0"/>
              <a:t>2018-02-11</a:t>
            </a:fld>
            <a:endParaRPr lang="ko-KR" altLang="en-US"/>
          </a:p>
        </p:txBody>
      </p:sp>
      <p:sp>
        <p:nvSpPr>
          <p:cNvPr id="5" name="바닥글 개체 틀 4"/>
          <p:cNvSpPr>
            <a:spLocks noGrp="1"/>
          </p:cNvSpPr>
          <p:nvPr>
            <p:ph type="ftr" sz="quarter" idx="11"/>
          </p:nvPr>
        </p:nvSpPr>
        <p:spPr/>
        <p:txBody>
          <a:bodyPr/>
          <a:lstStyle/>
          <a:p>
            <a:r>
              <a:rPr lang="en-US" altLang="ko-KR"/>
              <a:t>GRANT ELECTRICAL MARKETIND AND TRADING CORP.</a:t>
            </a:r>
            <a:endParaRPr lang="ko-KR" altLang="en-US"/>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1943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735" y="5875867"/>
            <a:ext cx="5829300" cy="1816100"/>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7B13CF58-72D5-42CC-A696-13E4BD7DCE80}" type="datetime1">
              <a:rPr lang="ko-KR" altLang="en-US" smtClean="0"/>
              <a:t>2018-02-11</a:t>
            </a:fld>
            <a:endParaRPr lang="ko-KR" altLang="en-US"/>
          </a:p>
        </p:txBody>
      </p:sp>
      <p:sp>
        <p:nvSpPr>
          <p:cNvPr id="5" name="바닥글 개체 틀 4"/>
          <p:cNvSpPr>
            <a:spLocks noGrp="1"/>
          </p:cNvSpPr>
          <p:nvPr>
            <p:ph type="ftr" sz="quarter" idx="11"/>
          </p:nvPr>
        </p:nvSpPr>
        <p:spPr/>
        <p:txBody>
          <a:bodyPr/>
          <a:lstStyle/>
          <a:p>
            <a:r>
              <a:rPr lang="en-US" altLang="ko-KR"/>
              <a:t>GRANT ELECTRICAL MARKETIND AND TRADING CORP.</a:t>
            </a:r>
            <a:endParaRPr lang="ko-KR" altLang="en-US"/>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163134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9B55355-8449-4F4B-A523-1A66757DC39F}" type="datetime1">
              <a:rPr lang="ko-KR" altLang="en-US" smtClean="0"/>
              <a:t>2018-02-11</a:t>
            </a:fld>
            <a:endParaRPr lang="ko-KR" altLang="en-US"/>
          </a:p>
        </p:txBody>
      </p:sp>
      <p:sp>
        <p:nvSpPr>
          <p:cNvPr id="6" name="바닥글 개체 틀 5"/>
          <p:cNvSpPr>
            <a:spLocks noGrp="1"/>
          </p:cNvSpPr>
          <p:nvPr>
            <p:ph type="ftr" sz="quarter" idx="11"/>
          </p:nvPr>
        </p:nvSpPr>
        <p:spPr/>
        <p:txBody>
          <a:bodyPr/>
          <a:lstStyle/>
          <a:p>
            <a:r>
              <a:rPr lang="en-US" altLang="ko-KR"/>
              <a:t>GRANT ELECTRICAL MARKETIND AND TRADING CORP.</a:t>
            </a:r>
            <a:endParaRPr lang="ko-KR" altLang="en-US"/>
          </a:p>
        </p:txBody>
      </p:sp>
      <p:sp>
        <p:nvSpPr>
          <p:cNvPr id="7" name="슬라이드 번호 개체 틀 6"/>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98880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342900" y="366184"/>
            <a:ext cx="6172200" cy="1524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EF4B388E-660D-4CA3-9A24-37AEF38255FC}" type="datetime1">
              <a:rPr lang="ko-KR" altLang="en-US" smtClean="0"/>
              <a:t>2018-02-11</a:t>
            </a:fld>
            <a:endParaRPr lang="ko-KR" altLang="en-US"/>
          </a:p>
        </p:txBody>
      </p:sp>
      <p:sp>
        <p:nvSpPr>
          <p:cNvPr id="8" name="바닥글 개체 틀 7"/>
          <p:cNvSpPr>
            <a:spLocks noGrp="1"/>
          </p:cNvSpPr>
          <p:nvPr>
            <p:ph type="ftr" sz="quarter" idx="11"/>
          </p:nvPr>
        </p:nvSpPr>
        <p:spPr/>
        <p:txBody>
          <a:bodyPr/>
          <a:lstStyle/>
          <a:p>
            <a:r>
              <a:rPr lang="en-US" altLang="ko-KR"/>
              <a:t>GRANT ELECTRICAL MARKETIND AND TRADING CORP.</a:t>
            </a:r>
            <a:endParaRPr lang="ko-KR" altLang="en-US"/>
          </a:p>
        </p:txBody>
      </p:sp>
      <p:sp>
        <p:nvSpPr>
          <p:cNvPr id="9" name="슬라이드 번호 개체 틀 8"/>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4800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AD6589CE-631F-4385-B394-9408D6119406}" type="datetime1">
              <a:rPr lang="ko-KR" altLang="en-US" smtClean="0"/>
              <a:t>2018-02-11</a:t>
            </a:fld>
            <a:endParaRPr lang="ko-KR" altLang="en-US"/>
          </a:p>
        </p:txBody>
      </p:sp>
      <p:sp>
        <p:nvSpPr>
          <p:cNvPr id="4" name="바닥글 개체 틀 3"/>
          <p:cNvSpPr>
            <a:spLocks noGrp="1"/>
          </p:cNvSpPr>
          <p:nvPr>
            <p:ph type="ftr" sz="quarter" idx="11"/>
          </p:nvPr>
        </p:nvSpPr>
        <p:spPr/>
        <p:txBody>
          <a:bodyPr/>
          <a:lstStyle/>
          <a:p>
            <a:r>
              <a:rPr lang="en-US" altLang="ko-KR"/>
              <a:t>GRANT ELECTRICAL MARKETIND AND TRADING CORP.</a:t>
            </a:r>
            <a:endParaRPr lang="ko-KR" altLang="en-US"/>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209951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6B6A0C1-6B01-46F0-97F4-DAE782D26441}" type="datetime1">
              <a:rPr lang="ko-KR" altLang="en-US" smtClean="0"/>
              <a:t>2018-02-11</a:t>
            </a:fld>
            <a:endParaRPr lang="ko-KR" altLang="en-US"/>
          </a:p>
        </p:txBody>
      </p:sp>
      <p:sp>
        <p:nvSpPr>
          <p:cNvPr id="3" name="바닥글 개체 틀 2"/>
          <p:cNvSpPr>
            <a:spLocks noGrp="1"/>
          </p:cNvSpPr>
          <p:nvPr>
            <p:ph type="ftr" sz="quarter" idx="11"/>
          </p:nvPr>
        </p:nvSpPr>
        <p:spPr/>
        <p:txBody>
          <a:bodyPr/>
          <a:lstStyle/>
          <a:p>
            <a:r>
              <a:rPr lang="en-US" altLang="ko-KR"/>
              <a:t>GRANT ELECTRICAL MARKETIND AND TRADING CORP.</a:t>
            </a:r>
            <a:endParaRPr lang="ko-KR" altLang="en-US"/>
          </a:p>
        </p:txBody>
      </p:sp>
      <p:sp>
        <p:nvSpPr>
          <p:cNvPr id="4" name="슬라이드 번호 개체 틀 3"/>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161054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2" y="364067"/>
            <a:ext cx="2256235" cy="154940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BEDB7226-2628-491F-81C8-754017CDE83E}" type="datetime1">
              <a:rPr lang="ko-KR" altLang="en-US" smtClean="0"/>
              <a:t>2018-02-11</a:t>
            </a:fld>
            <a:endParaRPr lang="ko-KR" altLang="en-US"/>
          </a:p>
        </p:txBody>
      </p:sp>
      <p:sp>
        <p:nvSpPr>
          <p:cNvPr id="6" name="바닥글 개체 틀 5"/>
          <p:cNvSpPr>
            <a:spLocks noGrp="1"/>
          </p:cNvSpPr>
          <p:nvPr>
            <p:ph type="ftr" sz="quarter" idx="11"/>
          </p:nvPr>
        </p:nvSpPr>
        <p:spPr/>
        <p:txBody>
          <a:bodyPr/>
          <a:lstStyle/>
          <a:p>
            <a:r>
              <a:rPr lang="en-US" altLang="ko-KR"/>
              <a:t>GRANT ELECTRICAL MARKETIND AND TRADING CORP.</a:t>
            </a:r>
            <a:endParaRPr lang="ko-KR" altLang="en-US"/>
          </a:p>
        </p:txBody>
      </p:sp>
      <p:sp>
        <p:nvSpPr>
          <p:cNvPr id="7" name="슬라이드 번호 개체 틀 6"/>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415419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216" y="6400801"/>
            <a:ext cx="4114800" cy="755651"/>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6818698D-01D8-486E-98FB-06A4CC13B4EC}" type="datetime1">
              <a:rPr lang="ko-KR" altLang="en-US" smtClean="0"/>
              <a:t>2018-02-11</a:t>
            </a:fld>
            <a:endParaRPr lang="ko-KR" altLang="en-US"/>
          </a:p>
        </p:txBody>
      </p:sp>
      <p:sp>
        <p:nvSpPr>
          <p:cNvPr id="6" name="바닥글 개체 틀 5"/>
          <p:cNvSpPr>
            <a:spLocks noGrp="1"/>
          </p:cNvSpPr>
          <p:nvPr>
            <p:ph type="ftr" sz="quarter" idx="11"/>
          </p:nvPr>
        </p:nvSpPr>
        <p:spPr/>
        <p:txBody>
          <a:bodyPr/>
          <a:lstStyle/>
          <a:p>
            <a:r>
              <a:rPr lang="en-US" altLang="ko-KR"/>
              <a:t>GRANT ELECTRICAL MARKETIND AND TRADING CORP.</a:t>
            </a:r>
            <a:endParaRPr lang="ko-KR" altLang="en-US"/>
          </a:p>
        </p:txBody>
      </p:sp>
      <p:sp>
        <p:nvSpPr>
          <p:cNvPr id="7" name="슬라이드 번호 개체 틀 6"/>
          <p:cNvSpPr>
            <a:spLocks noGrp="1"/>
          </p:cNvSpPr>
          <p:nvPr>
            <p:ph type="sldNum" sz="quarter" idx="12"/>
          </p:nvPr>
        </p:nvSpPr>
        <p:spPr/>
        <p:txBody>
          <a:body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399580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01B40D6-6089-4E27-9D69-47AF26FABE68}" type="datetime1">
              <a:rPr lang="ko-KR" altLang="en-US" smtClean="0"/>
              <a:t>2018-02-11</a:t>
            </a:fld>
            <a:endParaRPr lang="ko-KR" altLang="en-US"/>
          </a:p>
        </p:txBody>
      </p:sp>
      <p:sp>
        <p:nvSpPr>
          <p:cNvPr id="5" name="바닥글 개체 틀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GRANT ELECTRICAL MARKETIND AND TRADING CORP.</a:t>
            </a:r>
            <a:endParaRPr lang="ko-KR" altLang="en-US"/>
          </a:p>
        </p:txBody>
      </p:sp>
      <p:sp>
        <p:nvSpPr>
          <p:cNvPr id="6" name="슬라이드 번호 개체 틀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9D49DA-A50B-4741-AE38-5FBF2ABABDA9}" type="slidenum">
              <a:rPr lang="ko-KR" altLang="en-US" smtClean="0"/>
              <a:t>‹#›</a:t>
            </a:fld>
            <a:endParaRPr lang="ko-KR" altLang="en-US"/>
          </a:p>
        </p:txBody>
      </p:sp>
    </p:spTree>
    <p:extLst>
      <p:ext uri="{BB962C8B-B14F-4D97-AF65-F5344CB8AC3E}">
        <p14:creationId xmlns:p14="http://schemas.microsoft.com/office/powerpoint/2010/main" val="10623384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692696" y="8475137"/>
            <a:ext cx="475252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a:t>
            </a:fld>
            <a:endParaRPr lang="ko-KR"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885384" cy="918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33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412776" y="8475137"/>
            <a:ext cx="3960440"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10</a:t>
            </a:fld>
            <a:endParaRPr lang="ko-KR"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36" y="1670940"/>
            <a:ext cx="2127963" cy="304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8680" y="1322348"/>
            <a:ext cx="5832648" cy="369332"/>
          </a:xfrm>
          <a:prstGeom prst="rect">
            <a:avLst/>
          </a:prstGeom>
          <a:noFill/>
        </p:spPr>
        <p:txBody>
          <a:bodyPr wrap="square" rtlCol="0">
            <a:spAutoFit/>
          </a:bodyPr>
          <a:lstStyle/>
          <a:p>
            <a:r>
              <a:rPr lang="en-US" altLang="ko-KR" dirty="0"/>
              <a:t> A-1. SEC Registration -1    A-2. SEC Registration -2</a:t>
            </a:r>
            <a:endParaRPr lang="ko-KR"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131" y="1745158"/>
            <a:ext cx="2251125" cy="297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3574" y="5364088"/>
            <a:ext cx="2250251" cy="302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직사각형 1"/>
          <p:cNvSpPr/>
          <p:nvPr/>
        </p:nvSpPr>
        <p:spPr>
          <a:xfrm>
            <a:off x="670171" y="4985113"/>
            <a:ext cx="2244428" cy="378975"/>
          </a:xfrm>
          <a:prstGeom prst="rect">
            <a:avLst/>
          </a:prstGeom>
        </p:spPr>
        <p:txBody>
          <a:bodyPr wrap="square">
            <a:spAutoFit/>
          </a:bodyPr>
          <a:lstStyle/>
          <a:p>
            <a:r>
              <a:rPr lang="en-US" altLang="ko-KR" dirty="0"/>
              <a:t>B. Mayor’s Permit</a:t>
            </a:r>
            <a:endParaRPr lang="ko-KR" altLang="en-US" dirty="0"/>
          </a:p>
        </p:txBody>
      </p:sp>
      <p:sp>
        <p:nvSpPr>
          <p:cNvPr id="3" name="직사각형 2"/>
          <p:cNvSpPr/>
          <p:nvPr/>
        </p:nvSpPr>
        <p:spPr>
          <a:xfrm>
            <a:off x="3285294" y="4985113"/>
            <a:ext cx="2136304" cy="378975"/>
          </a:xfrm>
          <a:prstGeom prst="rect">
            <a:avLst/>
          </a:prstGeom>
        </p:spPr>
        <p:txBody>
          <a:bodyPr wrap="square">
            <a:spAutoFit/>
          </a:bodyPr>
          <a:lstStyle/>
          <a:p>
            <a:r>
              <a:rPr lang="en-US" altLang="ko-KR" dirty="0"/>
              <a:t>C. COR from BIR</a:t>
            </a:r>
            <a:endParaRPr lang="ko-KR" altLang="en-US" dirty="0"/>
          </a:p>
        </p:txBody>
      </p:sp>
      <p:sp>
        <p:nvSpPr>
          <p:cNvPr id="11" name="제목 1"/>
          <p:cNvSpPr>
            <a:spLocks noGrp="1"/>
          </p:cNvSpPr>
          <p:nvPr>
            <p:ph type="title"/>
          </p:nvPr>
        </p:nvSpPr>
        <p:spPr>
          <a:xfrm>
            <a:off x="497160" y="107504"/>
            <a:ext cx="6172200" cy="1524000"/>
          </a:xfrm>
        </p:spPr>
        <p:txBody>
          <a:bodyPr>
            <a:normAutofit/>
          </a:bodyPr>
          <a:lstStyle/>
          <a:p>
            <a:pPr algn="l"/>
            <a:r>
              <a:rPr lang="en-US" altLang="ko-KR" sz="3600" u="sng" dirty="0">
                <a:effectLst>
                  <a:outerShdw blurRad="38100" dist="38100" dir="2700000" algn="tl">
                    <a:srgbClr val="000000">
                      <a:alpha val="43137"/>
                    </a:srgbClr>
                  </a:outerShdw>
                </a:effectLst>
              </a:rPr>
              <a:t>4. Certificates</a:t>
            </a:r>
            <a:endParaRPr lang="ko-KR" altLang="en-US" sz="3600" u="sng" dirty="0">
              <a:effectLst>
                <a:outerShdw blurRad="38100" dist="38100" dir="2700000" algn="tl">
                  <a:srgbClr val="000000">
                    <a:alpha val="43137"/>
                  </a:srgbClr>
                </a:outerShdw>
              </a:effectLst>
            </a:endParaRPr>
          </a:p>
        </p:txBody>
      </p:sp>
      <p:pic>
        <p:nvPicPr>
          <p:cNvPr id="7" name="그림 6">
            <a:extLst>
              <a:ext uri="{FF2B5EF4-FFF2-40B4-BE49-F238E27FC236}">
                <a16:creationId xmlns:a16="http://schemas.microsoft.com/office/drawing/2014/main" id="{579903AD-E138-4B2E-B918-EC30DBEAD245}"/>
              </a:ext>
            </a:extLst>
          </p:cNvPr>
          <p:cNvPicPr>
            <a:picLocks noChangeAspect="1"/>
          </p:cNvPicPr>
          <p:nvPr/>
        </p:nvPicPr>
        <p:blipFill>
          <a:blip r:embed="rId5"/>
          <a:stretch>
            <a:fillRect/>
          </a:stretch>
        </p:blipFill>
        <p:spPr>
          <a:xfrm rot="16200000">
            <a:off x="323082" y="5857712"/>
            <a:ext cx="2946646" cy="2113061"/>
          </a:xfrm>
          <a:prstGeom prst="rect">
            <a:avLst/>
          </a:prstGeom>
        </p:spPr>
      </p:pic>
    </p:spTree>
    <p:extLst>
      <p:ext uri="{BB962C8B-B14F-4D97-AF65-F5344CB8AC3E}">
        <p14:creationId xmlns:p14="http://schemas.microsoft.com/office/powerpoint/2010/main" val="323782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268760" y="8549663"/>
            <a:ext cx="439248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11</a:t>
            </a:fld>
            <a:endParaRPr lang="ko-KR" altLang="en-US"/>
          </a:p>
        </p:txBody>
      </p:sp>
      <p:sp>
        <p:nvSpPr>
          <p:cNvPr id="7" name="TextBox 6"/>
          <p:cNvSpPr txBox="1"/>
          <p:nvPr/>
        </p:nvSpPr>
        <p:spPr>
          <a:xfrm>
            <a:off x="720245" y="1106324"/>
            <a:ext cx="5256584" cy="369332"/>
          </a:xfrm>
          <a:prstGeom prst="rect">
            <a:avLst/>
          </a:prstGeom>
          <a:noFill/>
        </p:spPr>
        <p:txBody>
          <a:bodyPr wrap="square" rtlCol="0">
            <a:spAutoFit/>
          </a:bodyPr>
          <a:lstStyle/>
          <a:p>
            <a:r>
              <a:rPr lang="en-US" altLang="ko-KR" dirty="0"/>
              <a:t>D. KEPCO Certificate (KP Electric is the best)</a:t>
            </a:r>
            <a:endParaRPr lang="ko-KR" altLang="en-US" dirty="0"/>
          </a:p>
        </p:txBody>
      </p:sp>
      <p:sp>
        <p:nvSpPr>
          <p:cNvPr id="2" name="내용 개체 틀 1"/>
          <p:cNvSpPr>
            <a:spLocks noGrp="1"/>
          </p:cNvSpPr>
          <p:nvPr>
            <p:ph idx="1"/>
          </p:nvPr>
        </p:nvSpPr>
        <p:spPr/>
        <p:txBody>
          <a:bodyPr/>
          <a:lstStyle/>
          <a:p>
            <a:endParaRPr lang="ko-KR"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02" y="1475656"/>
            <a:ext cx="5057470"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5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1196752" y="8475137"/>
            <a:ext cx="4176464"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12</a:t>
            </a:fld>
            <a:endParaRPr lang="ko-KR" altLang="en-US"/>
          </a:p>
        </p:txBody>
      </p:sp>
      <p:sp>
        <p:nvSpPr>
          <p:cNvPr id="6" name="AutoShape 2" descr="Displaying 20161017_113117.jpg"/>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8" name="TextBox 7"/>
          <p:cNvSpPr txBox="1"/>
          <p:nvPr/>
        </p:nvSpPr>
        <p:spPr>
          <a:xfrm>
            <a:off x="473075" y="778700"/>
            <a:ext cx="6048672" cy="677108"/>
          </a:xfrm>
          <a:prstGeom prst="rect">
            <a:avLst/>
          </a:prstGeom>
          <a:solidFill>
            <a:schemeClr val="bg1"/>
          </a:solidFill>
        </p:spPr>
        <p:txBody>
          <a:bodyPr wrap="square" rtlCol="0">
            <a:spAutoFit/>
          </a:bodyPr>
          <a:lstStyle/>
          <a:p>
            <a:r>
              <a:rPr lang="en-US" altLang="ko-KR" sz="2000" dirty="0"/>
              <a:t>E. Certificate of Exclusive Distributorship </a:t>
            </a:r>
          </a:p>
          <a:p>
            <a:r>
              <a:rPr lang="en-US" altLang="ko-KR" dirty="0"/>
              <a:t> </a:t>
            </a:r>
            <a:endParaRPr lang="ko-KR"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04" y="1644776"/>
            <a:ext cx="2416838" cy="33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3273235" y="1901233"/>
            <a:ext cx="3217689" cy="1662655"/>
          </a:xfrm>
          <a:prstGeom prst="rect">
            <a:avLst/>
          </a:prstGeom>
          <a:solidFill>
            <a:srgbClr val="FFFF99"/>
          </a:solidFill>
        </p:spPr>
        <p:txBody>
          <a:bodyPr vert="horz" lIns="91440" tIns="45720" rIns="91440" bIns="45720" rtlCol="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ko-KR" sz="1600" b="1" dirty="0"/>
              <a:t>KP Electric : </a:t>
            </a:r>
          </a:p>
          <a:p>
            <a:pPr marL="0" indent="0">
              <a:buFont typeface="Arial" panose="020B0604020202020204" pitchFamily="34" charset="0"/>
              <a:buNone/>
            </a:pPr>
            <a:r>
              <a:rPr lang="en-US" altLang="ko-KR" sz="1600" b="1" dirty="0"/>
              <a:t>- The Best Quality Manufacturer  for Transformer selected by KEPCO</a:t>
            </a:r>
          </a:p>
          <a:p>
            <a:pPr marL="0" indent="0">
              <a:buFont typeface="Arial" panose="020B0604020202020204" pitchFamily="34" charset="0"/>
              <a:buNone/>
            </a:pPr>
            <a:r>
              <a:rPr lang="en-US" altLang="ko-KR" sz="1600" b="1" dirty="0"/>
              <a:t>- KEPCO Trust Partner</a:t>
            </a:r>
            <a:endParaRPr lang="ko-KR" altLang="en-US" sz="16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250" y="4426609"/>
            <a:ext cx="2852070" cy="4033823"/>
          </a:xfrm>
          <a:prstGeom prst="rect">
            <a:avLst/>
          </a:prstGeom>
        </p:spPr>
      </p:pic>
      <p:sp>
        <p:nvSpPr>
          <p:cNvPr id="11" name="Content Placeholder 2"/>
          <p:cNvSpPr txBox="1">
            <a:spLocks/>
          </p:cNvSpPr>
          <p:nvPr/>
        </p:nvSpPr>
        <p:spPr>
          <a:xfrm>
            <a:off x="1068029" y="6838561"/>
            <a:ext cx="2380093" cy="942575"/>
          </a:xfrm>
          <a:prstGeom prst="rect">
            <a:avLst/>
          </a:prstGeom>
          <a:solidFill>
            <a:srgbClr val="FFFF99"/>
          </a:solidFill>
        </p:spPr>
        <p:txBody>
          <a:bodyPr vert="horz" lIns="91440" tIns="45720" rIns="91440" bIns="45720" rtlCol="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ko-KR" sz="1600" b="1" dirty="0" err="1"/>
              <a:t>DongYang</a:t>
            </a:r>
            <a:r>
              <a:rPr lang="en-US" altLang="ko-KR" sz="1600" b="1" dirty="0"/>
              <a:t> EEC: </a:t>
            </a:r>
          </a:p>
          <a:p>
            <a:pPr marL="0" indent="0">
              <a:buFont typeface="Arial" panose="020B0604020202020204" pitchFamily="34" charset="0"/>
              <a:buNone/>
            </a:pPr>
            <a:r>
              <a:rPr lang="en-US" altLang="ko-KR" sz="1600" b="1" dirty="0"/>
              <a:t>- KEPCO Trust partner.</a:t>
            </a:r>
          </a:p>
          <a:p>
            <a:pPr marL="0" indent="0">
              <a:buFont typeface="Arial" panose="020B0604020202020204" pitchFamily="34" charset="0"/>
              <a:buNone/>
            </a:pPr>
            <a:r>
              <a:rPr lang="en-US" altLang="ko-KR" sz="1600" b="1" dirty="0"/>
              <a:t>- Expert in Switches</a:t>
            </a:r>
            <a:endParaRPr lang="ko-KR" altLang="en-US" sz="1600" b="1" dirty="0"/>
          </a:p>
        </p:txBody>
      </p:sp>
    </p:spTree>
    <p:extLst>
      <p:ext uri="{BB962C8B-B14F-4D97-AF65-F5344CB8AC3E}">
        <p14:creationId xmlns:p14="http://schemas.microsoft.com/office/powerpoint/2010/main" val="52061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29" y="3635896"/>
            <a:ext cx="2781747" cy="975644"/>
          </a:xfrm>
          <a:solidFill>
            <a:srgbClr val="FFFF99"/>
          </a:solidFill>
        </p:spPr>
        <p:txBody>
          <a:bodyPr>
            <a:normAutofit/>
          </a:bodyPr>
          <a:lstStyle/>
          <a:p>
            <a:pPr algn="l"/>
            <a:r>
              <a:rPr lang="en-US" altLang="ko-KR" sz="1800" dirty="0"/>
              <a:t> </a:t>
            </a:r>
            <a:r>
              <a:rPr lang="en-US" altLang="ko-KR" sz="1600" b="1" dirty="0" err="1">
                <a:latin typeface="+mn-lt"/>
              </a:rPr>
              <a:t>Editech</a:t>
            </a:r>
            <a:br>
              <a:rPr lang="en-US" altLang="ko-KR" sz="1600" b="1" dirty="0">
                <a:latin typeface="+mn-lt"/>
              </a:rPr>
            </a:br>
            <a:r>
              <a:rPr lang="en-US" altLang="ko-KR" sz="1600" b="1" dirty="0">
                <a:latin typeface="+mn-lt"/>
              </a:rPr>
              <a:t> - Geneva Invention </a:t>
            </a:r>
            <a:br>
              <a:rPr lang="en-US" altLang="ko-KR" sz="1600" b="1" dirty="0">
                <a:latin typeface="+mn-lt"/>
              </a:rPr>
            </a:br>
            <a:r>
              <a:rPr lang="en-US" altLang="ko-KR" sz="1600" b="1" dirty="0">
                <a:latin typeface="+mn-lt"/>
              </a:rPr>
              <a:t>   Gold Medal Co.</a:t>
            </a:r>
            <a:endParaRPr lang="ko-KR" altLang="en-US" sz="1600" b="1" dirty="0">
              <a:latin typeface="+mn-lt"/>
            </a:endParaRPr>
          </a:p>
        </p:txBody>
      </p:sp>
      <p:sp>
        <p:nvSpPr>
          <p:cNvPr id="4" name="Footer Placeholder 3"/>
          <p:cNvSpPr>
            <a:spLocks noGrp="1"/>
          </p:cNvSpPr>
          <p:nvPr>
            <p:ph type="ftr" sz="quarter" idx="11"/>
          </p:nvPr>
        </p:nvSpPr>
        <p:spPr>
          <a:xfrm>
            <a:off x="1124744" y="8475137"/>
            <a:ext cx="4392488" cy="486833"/>
          </a:xfrm>
        </p:spPr>
        <p:txBody>
          <a:bodyPr/>
          <a:lstStyle/>
          <a:p>
            <a:r>
              <a:rPr lang="en-US" altLang="ko-KR" dirty="0"/>
              <a:t>GRANT ELECTRICAL MARKETIND AND TRADING CORP.</a:t>
            </a:r>
            <a:endParaRPr lang="ko-KR" altLang="en-US" dirty="0"/>
          </a:p>
        </p:txBody>
      </p:sp>
      <p:sp>
        <p:nvSpPr>
          <p:cNvPr id="5" name="Slide Number Placeholder 4"/>
          <p:cNvSpPr>
            <a:spLocks noGrp="1"/>
          </p:cNvSpPr>
          <p:nvPr>
            <p:ph type="sldNum" sz="quarter" idx="12"/>
          </p:nvPr>
        </p:nvSpPr>
        <p:spPr/>
        <p:txBody>
          <a:bodyPr/>
          <a:lstStyle/>
          <a:p>
            <a:fld id="{2B9D49DA-A50B-4741-AE38-5FBF2ABABDA9}" type="slidenum">
              <a:rPr lang="ko-KR" altLang="en-US" smtClean="0"/>
              <a:t>13</a:t>
            </a:fld>
            <a:endParaRPr lang="ko-KR" altLang="en-US"/>
          </a:p>
        </p:txBody>
      </p:sp>
      <p:pic>
        <p:nvPicPr>
          <p:cNvPr id="6" name="Picture 5"/>
          <p:cNvPicPr>
            <a:picLocks noChangeAspect="1"/>
          </p:cNvPicPr>
          <p:nvPr/>
        </p:nvPicPr>
        <p:blipFill>
          <a:blip r:embed="rId2"/>
          <a:stretch>
            <a:fillRect/>
          </a:stretch>
        </p:blipFill>
        <p:spPr>
          <a:xfrm>
            <a:off x="479323" y="4572000"/>
            <a:ext cx="2733653" cy="3744416"/>
          </a:xfrm>
          <a:prstGeom prst="rect">
            <a:avLst/>
          </a:prstGeom>
        </p:spPr>
      </p:pic>
      <p:pic>
        <p:nvPicPr>
          <p:cNvPr id="7" name="Content Placeholder 6"/>
          <p:cNvPicPr>
            <a:picLocks noGrp="1" noChangeAspect="1"/>
          </p:cNvPicPr>
          <p:nvPr>
            <p:ph idx="1"/>
          </p:nvPr>
        </p:nvPicPr>
        <p:blipFill>
          <a:blip r:embed="rId3"/>
          <a:stretch>
            <a:fillRect/>
          </a:stretch>
        </p:blipFill>
        <p:spPr>
          <a:xfrm>
            <a:off x="3580041" y="4755556"/>
            <a:ext cx="2772595" cy="3692005"/>
          </a:xfrm>
          <a:prstGeom prst="rect">
            <a:avLst/>
          </a:prstGeom>
        </p:spPr>
      </p:pic>
      <p:sp>
        <p:nvSpPr>
          <p:cNvPr id="13" name="Content Placeholder 2"/>
          <p:cNvSpPr txBox="1">
            <a:spLocks/>
          </p:cNvSpPr>
          <p:nvPr/>
        </p:nvSpPr>
        <p:spPr>
          <a:xfrm>
            <a:off x="3969676" y="3635897"/>
            <a:ext cx="2545424" cy="936104"/>
          </a:xfrm>
          <a:prstGeom prst="rect">
            <a:avLst/>
          </a:prstGeom>
          <a:solidFill>
            <a:srgbClr val="FFFF99"/>
          </a:solidFill>
        </p:spPr>
        <p:txBody>
          <a:bodyPr vert="horz" lIns="91440" tIns="45720" rIns="91440" bIns="45720" rtlCol="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ko-KR" sz="1600" b="1" dirty="0"/>
              <a:t>UDS Korea</a:t>
            </a:r>
          </a:p>
          <a:p>
            <a:pPr>
              <a:buFontTx/>
              <a:buChar char="-"/>
            </a:pPr>
            <a:r>
              <a:rPr lang="en-US" altLang="ko-KR" sz="1600" b="1" dirty="0"/>
              <a:t>WIFI, GPS Tracking       Ultrasound Detector</a:t>
            </a:r>
            <a:endParaRPr lang="ko-KR" altLang="en-US" sz="1600" b="1" dirty="0"/>
          </a:p>
        </p:txBody>
      </p:sp>
      <p:sp>
        <p:nvSpPr>
          <p:cNvPr id="14" name="Title 1"/>
          <p:cNvSpPr txBox="1">
            <a:spLocks/>
          </p:cNvSpPr>
          <p:nvPr/>
        </p:nvSpPr>
        <p:spPr>
          <a:xfrm>
            <a:off x="4293096" y="971600"/>
            <a:ext cx="2376264" cy="975644"/>
          </a:xfrm>
          <a:prstGeom prst="rect">
            <a:avLst/>
          </a:prstGeom>
          <a:solidFill>
            <a:srgbClr val="FFFF99"/>
          </a:solidFill>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800" dirty="0"/>
              <a:t> </a:t>
            </a:r>
            <a:r>
              <a:rPr lang="en-US" altLang="ko-KR" sz="1600" b="1" dirty="0">
                <a:latin typeface="+mn-lt"/>
              </a:rPr>
              <a:t>Seoul Electric Cable</a:t>
            </a:r>
          </a:p>
          <a:p>
            <a:pPr algn="l"/>
            <a:r>
              <a:rPr lang="en-US" altLang="ko-KR" sz="1600" b="1" dirty="0">
                <a:latin typeface="+mn-lt"/>
              </a:rPr>
              <a:t> - KEWIC marked  Quality Guarantee Co. </a:t>
            </a:r>
            <a:endParaRPr lang="ko-KR" altLang="en-US" sz="1600" b="1" dirty="0">
              <a:latin typeface="+mn-lt"/>
            </a:endParaRPr>
          </a:p>
        </p:txBody>
      </p:sp>
      <p:pic>
        <p:nvPicPr>
          <p:cNvPr id="12" name="Picture 11"/>
          <p:cNvPicPr>
            <a:picLocks noChangeAspect="1"/>
          </p:cNvPicPr>
          <p:nvPr/>
        </p:nvPicPr>
        <p:blipFill>
          <a:blip r:embed="rId4"/>
          <a:stretch>
            <a:fillRect/>
          </a:stretch>
        </p:blipFill>
        <p:spPr>
          <a:xfrm>
            <a:off x="40974" y="507594"/>
            <a:ext cx="4320893" cy="3048942"/>
          </a:xfrm>
          <a:prstGeom prst="rect">
            <a:avLst/>
          </a:prstGeom>
        </p:spPr>
      </p:pic>
    </p:spTree>
    <p:extLst>
      <p:ext uri="{BB962C8B-B14F-4D97-AF65-F5344CB8AC3E}">
        <p14:creationId xmlns:p14="http://schemas.microsoft.com/office/powerpoint/2010/main" val="154620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B1907D35-F98B-49AE-8F96-C7890B7C24D8}"/>
              </a:ext>
            </a:extLst>
          </p:cNvPr>
          <p:cNvSpPr>
            <a:spLocks noGrp="1"/>
          </p:cNvSpPr>
          <p:nvPr>
            <p:ph idx="1"/>
          </p:nvPr>
        </p:nvSpPr>
        <p:spPr>
          <a:xfrm>
            <a:off x="774948" y="1043609"/>
            <a:ext cx="5390356" cy="1224136"/>
          </a:xfrm>
        </p:spPr>
        <p:txBody>
          <a:bodyPr>
            <a:normAutofit/>
          </a:bodyPr>
          <a:lstStyle/>
          <a:p>
            <a:r>
              <a:rPr lang="en-US" altLang="ko-KR" sz="2400" dirty="0"/>
              <a:t>We</a:t>
            </a:r>
            <a:r>
              <a:rPr lang="ko-KR" altLang="en-US" sz="2400" dirty="0"/>
              <a:t> </a:t>
            </a:r>
            <a:r>
              <a:rPr lang="en-US" altLang="ko-KR" sz="2400" dirty="0"/>
              <a:t>are working with Korea Electric Power Corporation (KEPCO) to support Philippine Electrical Sector.</a:t>
            </a:r>
            <a:endParaRPr lang="ko-KR" altLang="en-US" sz="2400" dirty="0"/>
          </a:p>
        </p:txBody>
      </p:sp>
      <p:sp>
        <p:nvSpPr>
          <p:cNvPr id="4" name="바닥글 개체 틀 3">
            <a:extLst>
              <a:ext uri="{FF2B5EF4-FFF2-40B4-BE49-F238E27FC236}">
                <a16:creationId xmlns:a16="http://schemas.microsoft.com/office/drawing/2014/main" id="{6361F388-C40B-4D7F-AC15-B02009548F96}"/>
              </a:ext>
            </a:extLst>
          </p:cNvPr>
          <p:cNvSpPr>
            <a:spLocks noGrp="1"/>
          </p:cNvSpPr>
          <p:nvPr>
            <p:ph type="ftr" sz="quarter" idx="11"/>
          </p:nvPr>
        </p:nvSpPr>
        <p:spPr>
          <a:xfrm>
            <a:off x="1124744" y="8475137"/>
            <a:ext cx="4536504" cy="486833"/>
          </a:xfrm>
        </p:spPr>
        <p:txBody>
          <a:bodyPr/>
          <a:lstStyle/>
          <a:p>
            <a:r>
              <a:rPr lang="en-US" altLang="ko-KR" dirty="0"/>
              <a:t>GRANT ELECTRICAL MARKETIND AND TRADING CORP.</a:t>
            </a:r>
            <a:endParaRPr lang="ko-KR" altLang="en-US" dirty="0"/>
          </a:p>
        </p:txBody>
      </p:sp>
      <p:sp>
        <p:nvSpPr>
          <p:cNvPr id="5" name="슬라이드 번호 개체 틀 4">
            <a:extLst>
              <a:ext uri="{FF2B5EF4-FFF2-40B4-BE49-F238E27FC236}">
                <a16:creationId xmlns:a16="http://schemas.microsoft.com/office/drawing/2014/main" id="{768C78B9-BC5E-4E9A-99A5-0718CDBE6718}"/>
              </a:ext>
            </a:extLst>
          </p:cNvPr>
          <p:cNvSpPr>
            <a:spLocks noGrp="1"/>
          </p:cNvSpPr>
          <p:nvPr>
            <p:ph type="sldNum" sz="quarter" idx="12"/>
          </p:nvPr>
        </p:nvSpPr>
        <p:spPr/>
        <p:txBody>
          <a:bodyPr/>
          <a:lstStyle/>
          <a:p>
            <a:fld id="{2B9D49DA-A50B-4741-AE38-5FBF2ABABDA9}" type="slidenum">
              <a:rPr lang="ko-KR" altLang="en-US" smtClean="0"/>
              <a:t>14</a:t>
            </a:fld>
            <a:endParaRPr lang="ko-KR" altLang="en-US"/>
          </a:p>
        </p:txBody>
      </p:sp>
      <p:grpSp>
        <p:nvGrpSpPr>
          <p:cNvPr id="11" name="그룹 10">
            <a:extLst>
              <a:ext uri="{FF2B5EF4-FFF2-40B4-BE49-F238E27FC236}">
                <a16:creationId xmlns:a16="http://schemas.microsoft.com/office/drawing/2014/main" id="{31A18ACC-002D-430B-B2A6-215B02104788}"/>
              </a:ext>
            </a:extLst>
          </p:cNvPr>
          <p:cNvGrpSpPr/>
          <p:nvPr/>
        </p:nvGrpSpPr>
        <p:grpSpPr>
          <a:xfrm>
            <a:off x="660733" y="2411760"/>
            <a:ext cx="5576579" cy="5345614"/>
            <a:chOff x="660733" y="2411760"/>
            <a:chExt cx="5576579" cy="5345614"/>
          </a:xfrm>
        </p:grpSpPr>
        <p:pic>
          <p:nvPicPr>
            <p:cNvPr id="6" name="그림 5">
              <a:extLst>
                <a:ext uri="{FF2B5EF4-FFF2-40B4-BE49-F238E27FC236}">
                  <a16:creationId xmlns:a16="http://schemas.microsoft.com/office/drawing/2014/main" id="{A15141F2-87F3-4479-B955-BF1FF6DC0B3A}"/>
                </a:ext>
              </a:extLst>
            </p:cNvPr>
            <p:cNvPicPr>
              <a:picLocks noChangeAspect="1"/>
            </p:cNvPicPr>
            <p:nvPr/>
          </p:nvPicPr>
          <p:blipFill>
            <a:blip r:embed="rId2"/>
            <a:stretch>
              <a:fillRect/>
            </a:stretch>
          </p:blipFill>
          <p:spPr>
            <a:xfrm>
              <a:off x="1324828" y="2411760"/>
              <a:ext cx="4552444" cy="3096344"/>
            </a:xfrm>
            <a:prstGeom prst="rect">
              <a:avLst/>
            </a:prstGeom>
          </p:spPr>
        </p:pic>
        <p:pic>
          <p:nvPicPr>
            <p:cNvPr id="8" name="그림 7">
              <a:extLst>
                <a:ext uri="{FF2B5EF4-FFF2-40B4-BE49-F238E27FC236}">
                  <a16:creationId xmlns:a16="http://schemas.microsoft.com/office/drawing/2014/main" id="{E3A5662C-8F5C-471A-A467-87819C61B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33" y="5646545"/>
              <a:ext cx="2814438" cy="2110829"/>
            </a:xfrm>
            <a:prstGeom prst="rect">
              <a:avLst/>
            </a:prstGeom>
          </p:spPr>
        </p:pic>
        <p:pic>
          <p:nvPicPr>
            <p:cNvPr id="10" name="그림 9">
              <a:extLst>
                <a:ext uri="{FF2B5EF4-FFF2-40B4-BE49-F238E27FC236}">
                  <a16:creationId xmlns:a16="http://schemas.microsoft.com/office/drawing/2014/main" id="{E5126FEE-460C-4294-955F-6E93BC434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875" y="5646545"/>
              <a:ext cx="2814437" cy="2110828"/>
            </a:xfrm>
            <a:prstGeom prst="rect">
              <a:avLst/>
            </a:prstGeom>
          </p:spPr>
        </p:pic>
      </p:grpSp>
    </p:spTree>
    <p:extLst>
      <p:ext uri="{BB962C8B-B14F-4D97-AF65-F5344CB8AC3E}">
        <p14:creationId xmlns:p14="http://schemas.microsoft.com/office/powerpoint/2010/main" val="164436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0323A9-023B-4461-BA90-C3D63AED0DB7}"/>
              </a:ext>
            </a:extLst>
          </p:cNvPr>
          <p:cNvSpPr>
            <a:spLocks noGrp="1"/>
          </p:cNvSpPr>
          <p:nvPr>
            <p:ph type="title"/>
          </p:nvPr>
        </p:nvSpPr>
        <p:spPr>
          <a:xfrm>
            <a:off x="342900" y="0"/>
            <a:ext cx="6172200" cy="1524000"/>
          </a:xfrm>
        </p:spPr>
        <p:txBody>
          <a:bodyPr>
            <a:normAutofit/>
          </a:bodyPr>
          <a:lstStyle/>
          <a:p>
            <a:r>
              <a:rPr lang="en-US" altLang="ko-KR" sz="2400" dirty="0"/>
              <a:t>We</a:t>
            </a:r>
            <a:r>
              <a:rPr lang="ko-KR" altLang="en-US" sz="2400" dirty="0"/>
              <a:t> </a:t>
            </a:r>
            <a:r>
              <a:rPr lang="en-US" altLang="ko-KR" sz="2400" dirty="0"/>
              <a:t>want to work with NEA and ECs.</a:t>
            </a:r>
            <a:endParaRPr lang="ko-KR" altLang="en-US" sz="2400" dirty="0"/>
          </a:p>
        </p:txBody>
      </p:sp>
      <p:pic>
        <p:nvPicPr>
          <p:cNvPr id="6" name="내용 개체 틀 5">
            <a:extLst>
              <a:ext uri="{FF2B5EF4-FFF2-40B4-BE49-F238E27FC236}">
                <a16:creationId xmlns:a16="http://schemas.microsoft.com/office/drawing/2014/main" id="{CA06832C-EC50-4293-B941-31E4BE4C74FA}"/>
              </a:ext>
            </a:extLst>
          </p:cNvPr>
          <p:cNvPicPr>
            <a:picLocks noGrp="1" noChangeAspect="1"/>
          </p:cNvPicPr>
          <p:nvPr>
            <p:ph idx="1"/>
          </p:nvPr>
        </p:nvPicPr>
        <p:blipFill>
          <a:blip r:embed="rId2"/>
          <a:stretch>
            <a:fillRect/>
          </a:stretch>
        </p:blipFill>
        <p:spPr>
          <a:xfrm>
            <a:off x="365166" y="4597018"/>
            <a:ext cx="6172200" cy="3520206"/>
          </a:xfrm>
          <a:prstGeom prst="rect">
            <a:avLst/>
          </a:prstGeom>
        </p:spPr>
      </p:pic>
      <p:sp>
        <p:nvSpPr>
          <p:cNvPr id="4" name="바닥글 개체 틀 3">
            <a:extLst>
              <a:ext uri="{FF2B5EF4-FFF2-40B4-BE49-F238E27FC236}">
                <a16:creationId xmlns:a16="http://schemas.microsoft.com/office/drawing/2014/main" id="{AD2D6FA5-9BB2-4C76-AEA4-C955F02F5D03}"/>
              </a:ext>
            </a:extLst>
          </p:cNvPr>
          <p:cNvSpPr>
            <a:spLocks noGrp="1"/>
          </p:cNvSpPr>
          <p:nvPr>
            <p:ph type="ftr" sz="quarter" idx="11"/>
          </p:nvPr>
        </p:nvSpPr>
        <p:spPr/>
        <p:txBody>
          <a:bodyPr/>
          <a:lstStyle/>
          <a:p>
            <a:r>
              <a:rPr lang="en-US" altLang="ko-KR"/>
              <a:t>GRANT ELECTRICAL MARKETIND AND TRADING CORP.</a:t>
            </a:r>
            <a:endParaRPr lang="ko-KR" altLang="en-US"/>
          </a:p>
        </p:txBody>
      </p:sp>
      <p:sp>
        <p:nvSpPr>
          <p:cNvPr id="5" name="슬라이드 번호 개체 틀 4">
            <a:extLst>
              <a:ext uri="{FF2B5EF4-FFF2-40B4-BE49-F238E27FC236}">
                <a16:creationId xmlns:a16="http://schemas.microsoft.com/office/drawing/2014/main" id="{08145151-48EA-475A-A10A-418A18706E3A}"/>
              </a:ext>
            </a:extLst>
          </p:cNvPr>
          <p:cNvSpPr>
            <a:spLocks noGrp="1"/>
          </p:cNvSpPr>
          <p:nvPr>
            <p:ph type="sldNum" sz="quarter" idx="12"/>
          </p:nvPr>
        </p:nvSpPr>
        <p:spPr/>
        <p:txBody>
          <a:bodyPr/>
          <a:lstStyle/>
          <a:p>
            <a:fld id="{2B9D49DA-A50B-4741-AE38-5FBF2ABABDA9}" type="slidenum">
              <a:rPr lang="ko-KR" altLang="en-US" smtClean="0"/>
              <a:t>15</a:t>
            </a:fld>
            <a:endParaRPr lang="ko-KR" altLang="en-US"/>
          </a:p>
        </p:txBody>
      </p:sp>
      <p:pic>
        <p:nvPicPr>
          <p:cNvPr id="7" name="그림 6">
            <a:extLst>
              <a:ext uri="{FF2B5EF4-FFF2-40B4-BE49-F238E27FC236}">
                <a16:creationId xmlns:a16="http://schemas.microsoft.com/office/drawing/2014/main" id="{D1E2C889-01D2-47CD-A89A-4BC654329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4764" y="1324757"/>
            <a:ext cx="4248472" cy="3186354"/>
          </a:xfrm>
          <a:prstGeom prst="rect">
            <a:avLst/>
          </a:prstGeom>
        </p:spPr>
      </p:pic>
    </p:spTree>
    <p:extLst>
      <p:ext uri="{BB962C8B-B14F-4D97-AF65-F5344CB8AC3E}">
        <p14:creationId xmlns:p14="http://schemas.microsoft.com/office/powerpoint/2010/main" val="330429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2900" y="35496"/>
            <a:ext cx="6172200" cy="1524000"/>
          </a:xfrm>
        </p:spPr>
        <p:txBody>
          <a:bodyPr>
            <a:normAutofit/>
          </a:bodyPr>
          <a:lstStyle/>
          <a:p>
            <a:pPr algn="l"/>
            <a:r>
              <a:rPr lang="en-US" altLang="ko-KR" sz="3600" u="sng" dirty="0">
                <a:effectLst>
                  <a:outerShdw blurRad="38100" dist="38100" dir="2700000" algn="tl">
                    <a:srgbClr val="000000">
                      <a:alpha val="43137"/>
                    </a:srgbClr>
                  </a:outerShdw>
                </a:effectLst>
              </a:rPr>
              <a:t>5. Sales References</a:t>
            </a:r>
            <a:endParaRPr lang="ko-KR" altLang="en-US" sz="3600" u="sng" dirty="0">
              <a:effectLst>
                <a:outerShdw blurRad="38100" dist="38100" dir="2700000" algn="tl">
                  <a:srgbClr val="000000">
                    <a:alpha val="43137"/>
                  </a:srgbClr>
                </a:outerShdw>
              </a:effectLst>
            </a:endParaRPr>
          </a:p>
        </p:txBody>
      </p:sp>
      <p:graphicFrame>
        <p:nvGraphicFramePr>
          <p:cNvPr id="7" name="내용 개체 틀 6"/>
          <p:cNvGraphicFramePr>
            <a:graphicFrameLocks noGrp="1"/>
          </p:cNvGraphicFramePr>
          <p:nvPr>
            <p:ph idx="1"/>
            <p:extLst>
              <p:ext uri="{D42A27DB-BD31-4B8C-83A1-F6EECF244321}">
                <p14:modId xmlns:p14="http://schemas.microsoft.com/office/powerpoint/2010/main" val="3198541391"/>
              </p:ext>
            </p:extLst>
          </p:nvPr>
        </p:nvGraphicFramePr>
        <p:xfrm>
          <a:off x="620688" y="1691682"/>
          <a:ext cx="5832648" cy="34442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203766">
                <a:tc>
                  <a:txBody>
                    <a:bodyPr/>
                    <a:lstStyle/>
                    <a:p>
                      <a:pPr algn="ctr" latinLnBrk="1"/>
                      <a:r>
                        <a:rPr lang="en-US" altLang="ko-KR" sz="1800" dirty="0"/>
                        <a:t>DATE</a:t>
                      </a:r>
                      <a:endParaRPr lang="ko-KR" altLang="en-US" sz="1800" dirty="0"/>
                    </a:p>
                  </a:txBody>
                  <a:tcPr/>
                </a:tc>
                <a:tc>
                  <a:txBody>
                    <a:bodyPr/>
                    <a:lstStyle/>
                    <a:p>
                      <a:pPr algn="ctr" latinLnBrk="1"/>
                      <a:r>
                        <a:rPr lang="en-US" altLang="ko-KR" sz="1800" dirty="0"/>
                        <a:t>ITEM</a:t>
                      </a:r>
                      <a:endParaRPr lang="ko-KR" altLang="en-US" sz="1800" dirty="0"/>
                    </a:p>
                  </a:txBody>
                  <a:tcPr/>
                </a:tc>
                <a:tc>
                  <a:txBody>
                    <a:bodyPr/>
                    <a:lstStyle/>
                    <a:p>
                      <a:pPr algn="ctr" latinLnBrk="1"/>
                      <a:r>
                        <a:rPr lang="en-US" altLang="ko-KR" sz="1400" dirty="0"/>
                        <a:t>Remark</a:t>
                      </a:r>
                      <a:endParaRPr lang="ko-KR" altLang="en-US" sz="1400" dirty="0"/>
                    </a:p>
                  </a:txBody>
                  <a:tcPr/>
                </a:tc>
                <a:extLst>
                  <a:ext uri="{0D108BD9-81ED-4DB2-BD59-A6C34878D82A}">
                    <a16:rowId xmlns:a16="http://schemas.microsoft.com/office/drawing/2014/main" val="10000"/>
                  </a:ext>
                </a:extLst>
              </a:tr>
              <a:tr h="322630">
                <a:tc>
                  <a:txBody>
                    <a:bodyPr/>
                    <a:lstStyle/>
                    <a:p>
                      <a:pPr latinLnBrk="1"/>
                      <a:r>
                        <a:rPr lang="en-US" altLang="ko-KR" sz="1600" dirty="0"/>
                        <a:t>2011 </a:t>
                      </a:r>
                      <a:endParaRPr lang="ko-KR" altLang="en-US" sz="1600" dirty="0"/>
                    </a:p>
                  </a:txBody>
                  <a:tcPr/>
                </a:tc>
                <a:tc>
                  <a:txBody>
                    <a:bodyPr/>
                    <a:lstStyle/>
                    <a:p>
                      <a:pPr latinLnBrk="1"/>
                      <a:r>
                        <a:rPr lang="en-US" altLang="ko-KR" sz="1600" dirty="0"/>
                        <a:t>10MVA*1, 500K*1, 6M*1, 750k*17, 3M*1, 1.5M*1, </a:t>
                      </a:r>
                      <a:endParaRPr lang="ko-KR" altLang="en-US" sz="1600" dirty="0"/>
                    </a:p>
                  </a:txBody>
                  <a:tcPr/>
                </a:tc>
                <a:tc>
                  <a:txBody>
                    <a:bodyPr/>
                    <a:lstStyle/>
                    <a:p>
                      <a:pPr algn="ctr" latinLnBrk="1"/>
                      <a:r>
                        <a:rPr lang="en-US" altLang="ko-KR" sz="1600" dirty="0"/>
                        <a:t>Oil Type</a:t>
                      </a:r>
                      <a:endParaRPr lang="ko-KR" altLang="en-US" sz="1600" dirty="0"/>
                    </a:p>
                  </a:txBody>
                  <a:tcPr/>
                </a:tc>
                <a:extLst>
                  <a:ext uri="{0D108BD9-81ED-4DB2-BD59-A6C34878D82A}">
                    <a16:rowId xmlns:a16="http://schemas.microsoft.com/office/drawing/2014/main" val="10001"/>
                  </a:ext>
                </a:extLst>
              </a:tr>
              <a:tr h="235262">
                <a:tc>
                  <a:txBody>
                    <a:bodyPr/>
                    <a:lstStyle/>
                    <a:p>
                      <a:pPr latinLnBrk="1"/>
                      <a:r>
                        <a:rPr lang="en-US" altLang="ko-KR" sz="1600" dirty="0"/>
                        <a:t>2012</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20M*1, 6M*1, 2M*2, 2.7M*1, 800K*1</a:t>
                      </a:r>
                      <a:endParaRPr lang="ko-KR" altLang="en-US" sz="1600" dirty="0"/>
                    </a:p>
                  </a:txBody>
                  <a:tcPr/>
                </a:tc>
                <a:tc>
                  <a:txBody>
                    <a:bodyPr/>
                    <a:lstStyle/>
                    <a:p>
                      <a:pPr algn="ctr" latinLnBrk="1"/>
                      <a:r>
                        <a:rPr lang="en-US" altLang="ko-KR" sz="1600" dirty="0"/>
                        <a:t>“</a:t>
                      </a:r>
                      <a:endParaRPr lang="ko-KR" altLang="en-US" sz="1600" dirty="0"/>
                    </a:p>
                  </a:txBody>
                  <a:tcPr/>
                </a:tc>
                <a:extLst>
                  <a:ext uri="{0D108BD9-81ED-4DB2-BD59-A6C34878D82A}">
                    <a16:rowId xmlns:a16="http://schemas.microsoft.com/office/drawing/2014/main" val="10002"/>
                  </a:ext>
                </a:extLst>
              </a:tr>
              <a:tr h="322630">
                <a:tc>
                  <a:txBody>
                    <a:bodyPr/>
                    <a:lstStyle/>
                    <a:p>
                      <a:pPr latinLnBrk="1"/>
                      <a:r>
                        <a:rPr lang="en-US" altLang="ko-KR" sz="1600" dirty="0"/>
                        <a:t>2013</a:t>
                      </a:r>
                      <a:endParaRPr lang="ko-KR" altLang="en-US" sz="1600" dirty="0"/>
                    </a:p>
                  </a:txBody>
                  <a:tcPr/>
                </a:tc>
                <a:tc>
                  <a:txBody>
                    <a:bodyPr/>
                    <a:lstStyle/>
                    <a:p>
                      <a:pPr latinLnBrk="1"/>
                      <a:r>
                        <a:rPr lang="en-US" altLang="ko-KR" sz="1600" dirty="0"/>
                        <a:t>25MVA,*1 3M*1, 33MVA*1</a:t>
                      </a:r>
                      <a:endParaRPr lang="ko-KR" altLang="en-US" sz="1600" dirty="0"/>
                    </a:p>
                    <a:p>
                      <a:pPr latinLnBrk="1"/>
                      <a:r>
                        <a:rPr lang="en-US" altLang="ko-KR" sz="1600" dirty="0"/>
                        <a:t>2M*1, 750k*1, 5M*3, 1M*1, </a:t>
                      </a:r>
                      <a:endParaRPr lang="ko-KR" altLang="en-US" sz="1600" dirty="0"/>
                    </a:p>
                  </a:txBody>
                  <a:tcPr/>
                </a:tc>
                <a:tc>
                  <a:txBody>
                    <a:bodyPr/>
                    <a:lstStyle/>
                    <a:p>
                      <a:pPr algn="ctr" latinLnBrk="1"/>
                      <a:r>
                        <a:rPr lang="en-US" altLang="ko-KR" sz="1600" dirty="0"/>
                        <a:t>“</a:t>
                      </a:r>
                      <a:endParaRPr lang="ko-KR" altLang="en-US" sz="1600" dirty="0"/>
                    </a:p>
                    <a:p>
                      <a:pPr algn="ctr" latinLnBrk="1"/>
                      <a:r>
                        <a:rPr lang="en-US" altLang="ko-KR" sz="1600" dirty="0"/>
                        <a:t>“</a:t>
                      </a:r>
                      <a:endParaRPr lang="ko-KR" altLang="en-US" sz="1600" dirty="0"/>
                    </a:p>
                  </a:txBody>
                  <a:tcPr/>
                </a:tc>
                <a:extLst>
                  <a:ext uri="{0D108BD9-81ED-4DB2-BD59-A6C34878D82A}">
                    <a16:rowId xmlns:a16="http://schemas.microsoft.com/office/drawing/2014/main" val="10003"/>
                  </a:ext>
                </a:extLst>
              </a:tr>
              <a:tr h="322630">
                <a:tc>
                  <a:txBody>
                    <a:bodyPr/>
                    <a:lstStyle/>
                    <a:p>
                      <a:pPr latinLnBrk="1"/>
                      <a:r>
                        <a:rPr lang="en-US" altLang="ko-KR" sz="1600" dirty="0"/>
                        <a:t>2014</a:t>
                      </a:r>
                      <a:endParaRPr lang="ko-KR" altLang="en-US" sz="1600" dirty="0"/>
                    </a:p>
                  </a:txBody>
                  <a:tcPr/>
                </a:tc>
                <a:tc>
                  <a:txBody>
                    <a:bodyPr/>
                    <a:lstStyle/>
                    <a:p>
                      <a:pPr latinLnBrk="1"/>
                      <a:r>
                        <a:rPr lang="en-US" altLang="ko-KR" sz="1600" dirty="0"/>
                        <a:t>25MVA*1, 2M*2, 1.5M*5, 1M*5,</a:t>
                      </a:r>
                      <a:r>
                        <a:rPr lang="en-US" altLang="ko-KR" sz="1600" baseline="0" dirty="0"/>
                        <a:t> 12M*1, 750k*2, 5M*1,, 4M*1</a:t>
                      </a:r>
                      <a:endParaRPr lang="ko-KR" altLang="en-US" sz="1600" dirty="0"/>
                    </a:p>
                  </a:txBody>
                  <a:tcPr/>
                </a:tc>
                <a:tc>
                  <a:txBody>
                    <a:bodyPr/>
                    <a:lstStyle/>
                    <a:p>
                      <a:pPr algn="ctr" latinLnBrk="1"/>
                      <a:r>
                        <a:rPr lang="en-US" altLang="ko-KR" sz="1600" dirty="0"/>
                        <a:t>“</a:t>
                      </a:r>
                      <a:endParaRPr lang="ko-KR" altLang="en-US" sz="1600" dirty="0"/>
                    </a:p>
                  </a:txBody>
                  <a:tcPr/>
                </a:tc>
                <a:extLst>
                  <a:ext uri="{0D108BD9-81ED-4DB2-BD59-A6C34878D82A}">
                    <a16:rowId xmlns:a16="http://schemas.microsoft.com/office/drawing/2014/main" val="10005"/>
                  </a:ext>
                </a:extLst>
              </a:tr>
              <a:tr h="322630">
                <a:tc>
                  <a:txBody>
                    <a:bodyPr/>
                    <a:lstStyle/>
                    <a:p>
                      <a:pPr latinLnBrk="1"/>
                      <a:r>
                        <a:rPr lang="en-US" altLang="ko-KR" sz="1600" dirty="0"/>
                        <a:t>2015</a:t>
                      </a:r>
                      <a:endParaRPr lang="ko-KR" altLang="en-US" sz="1600" dirty="0"/>
                    </a:p>
                  </a:txBody>
                  <a:tcPr/>
                </a:tc>
                <a:tc>
                  <a:txBody>
                    <a:bodyPr/>
                    <a:lstStyle/>
                    <a:p>
                      <a:pPr latinLnBrk="1"/>
                      <a:r>
                        <a:rPr lang="en-US" altLang="ko-KR" sz="1600" dirty="0"/>
                        <a:t>50MVA*1, 25M*3, 2M*1,</a:t>
                      </a:r>
                      <a:r>
                        <a:rPr lang="en-US" altLang="ko-KR" sz="1600" baseline="0" dirty="0"/>
                        <a:t> 20*1, 4M*1,</a:t>
                      </a:r>
                      <a:endParaRPr lang="ko-KR" altLang="en-US" sz="1600" dirty="0"/>
                    </a:p>
                  </a:txBody>
                  <a:tcPr/>
                </a:tc>
                <a:tc>
                  <a:txBody>
                    <a:bodyPr/>
                    <a:lstStyle/>
                    <a:p>
                      <a:pPr algn="ctr" latinLnBrk="1"/>
                      <a:r>
                        <a:rPr lang="en-US" altLang="ko-KR" sz="1600" dirty="0"/>
                        <a:t>“</a:t>
                      </a:r>
                      <a:endParaRPr lang="ko-KR" altLang="en-US" sz="1600" dirty="0"/>
                    </a:p>
                  </a:txBody>
                  <a:tcPr/>
                </a:tc>
                <a:extLst>
                  <a:ext uri="{0D108BD9-81ED-4DB2-BD59-A6C34878D82A}">
                    <a16:rowId xmlns:a16="http://schemas.microsoft.com/office/drawing/2014/main" val="10006"/>
                  </a:ext>
                </a:extLst>
              </a:tr>
              <a:tr h="186786">
                <a:tc>
                  <a:txBody>
                    <a:bodyPr/>
                    <a:lstStyle/>
                    <a:p>
                      <a:pPr latinLnBrk="1"/>
                      <a:r>
                        <a:rPr lang="en-US" altLang="ko-KR" sz="1600" dirty="0"/>
                        <a:t>2016</a:t>
                      </a:r>
                      <a:endParaRPr lang="ko-KR" altLang="en-US" sz="1600" dirty="0"/>
                    </a:p>
                  </a:txBody>
                  <a:tcPr/>
                </a:tc>
                <a:tc>
                  <a:txBody>
                    <a:bodyPr/>
                    <a:lstStyle/>
                    <a:p>
                      <a:pPr latinLnBrk="1"/>
                      <a:r>
                        <a:rPr lang="en-US" altLang="ko-KR" sz="1600" dirty="0"/>
                        <a:t>15MVA*1, 1.2M*1, 2.5M*1</a:t>
                      </a:r>
                      <a:endParaRPr lang="ko-KR" altLang="en-US" sz="1600" dirty="0"/>
                    </a:p>
                  </a:txBody>
                  <a:tcPr/>
                </a:tc>
                <a:tc>
                  <a:txBody>
                    <a:bodyPr/>
                    <a:lstStyle/>
                    <a:p>
                      <a:pPr algn="ctr" latinLnBrk="1"/>
                      <a:r>
                        <a:rPr lang="en-US" altLang="ko-KR" sz="1600" dirty="0"/>
                        <a:t>“</a:t>
                      </a:r>
                      <a:endParaRPr lang="ko-KR" altLang="en-US" sz="1600" dirty="0"/>
                    </a:p>
                  </a:txBody>
                  <a:tcPr/>
                </a:tc>
                <a:extLst>
                  <a:ext uri="{0D108BD9-81ED-4DB2-BD59-A6C34878D82A}">
                    <a16:rowId xmlns:a16="http://schemas.microsoft.com/office/drawing/2014/main" val="10007"/>
                  </a:ext>
                </a:extLst>
              </a:tr>
              <a:tr h="186786">
                <a:tc>
                  <a:txBody>
                    <a:bodyPr/>
                    <a:lstStyle/>
                    <a:p>
                      <a:pPr latinLnBrk="1"/>
                      <a:r>
                        <a:rPr lang="en-US" altLang="ko-KR" sz="1600" dirty="0"/>
                        <a:t>2017~2108</a:t>
                      </a:r>
                      <a:endParaRPr lang="ko-KR" altLang="en-US" sz="1600" dirty="0"/>
                    </a:p>
                  </a:txBody>
                  <a:tcPr/>
                </a:tc>
                <a:tc>
                  <a:txBody>
                    <a:bodyPr/>
                    <a:lstStyle/>
                    <a:p>
                      <a:pPr latinLnBrk="1"/>
                      <a:r>
                        <a:rPr lang="en-US" altLang="ko-KR" sz="1600" dirty="0"/>
                        <a:t>20MVA</a:t>
                      </a:r>
                      <a:r>
                        <a:rPr lang="en-US" altLang="ko-KR" sz="1600" baseline="0" dirty="0"/>
                        <a:t> for CEBECO II</a:t>
                      </a:r>
                      <a:endParaRPr lang="ko-KR" altLang="en-US" sz="1600" dirty="0"/>
                    </a:p>
                  </a:txBody>
                  <a:tcPr/>
                </a:tc>
                <a:tc>
                  <a:txBody>
                    <a:bodyPr/>
                    <a:lstStyle/>
                    <a:p>
                      <a:pPr algn="ctr" latinLnBrk="1"/>
                      <a:r>
                        <a:rPr lang="en-US" altLang="ko-KR" sz="1600" dirty="0"/>
                        <a:t>“</a:t>
                      </a:r>
                      <a:endParaRPr lang="ko-KR" altLang="en-US" sz="1600" dirty="0"/>
                    </a:p>
                  </a:txBody>
                  <a:tcPr/>
                </a:tc>
                <a:extLst>
                  <a:ext uri="{0D108BD9-81ED-4DB2-BD59-A6C34878D82A}">
                    <a16:rowId xmlns:a16="http://schemas.microsoft.com/office/drawing/2014/main" val="10008"/>
                  </a:ext>
                </a:extLst>
              </a:tr>
            </a:tbl>
          </a:graphicData>
        </a:graphic>
      </p:graphicFrame>
      <p:sp>
        <p:nvSpPr>
          <p:cNvPr id="4" name="바닥글 개체 틀 3"/>
          <p:cNvSpPr>
            <a:spLocks noGrp="1"/>
          </p:cNvSpPr>
          <p:nvPr>
            <p:ph type="ftr" sz="quarter" idx="11"/>
          </p:nvPr>
        </p:nvSpPr>
        <p:spPr>
          <a:xfrm>
            <a:off x="1268760" y="8475137"/>
            <a:ext cx="4248472"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16</a:t>
            </a:fld>
            <a:endParaRPr lang="ko-KR" altLang="en-US" dirty="0"/>
          </a:p>
        </p:txBody>
      </p:sp>
      <p:sp>
        <p:nvSpPr>
          <p:cNvPr id="8" name="TextBox 7"/>
          <p:cNvSpPr txBox="1"/>
          <p:nvPr/>
        </p:nvSpPr>
        <p:spPr>
          <a:xfrm>
            <a:off x="476672" y="1259632"/>
            <a:ext cx="6132442" cy="369332"/>
          </a:xfrm>
          <a:prstGeom prst="rect">
            <a:avLst/>
          </a:prstGeom>
          <a:noFill/>
        </p:spPr>
        <p:txBody>
          <a:bodyPr wrap="square" rtlCol="0">
            <a:spAutoFit/>
          </a:bodyPr>
          <a:lstStyle/>
          <a:p>
            <a:r>
              <a:rPr lang="en-US" altLang="ko-KR" b="1" dirty="0"/>
              <a:t>A. KP Electric Transformer </a:t>
            </a:r>
            <a:r>
              <a:rPr lang="en-US" altLang="ko-KR" sz="1400" b="1" dirty="0"/>
              <a:t>(over 500KVA For Philippines only) </a:t>
            </a:r>
            <a:endParaRPr lang="ko-KR" altLang="en-US" sz="1400" b="1" dirty="0"/>
          </a:p>
        </p:txBody>
      </p:sp>
      <p:graphicFrame>
        <p:nvGraphicFramePr>
          <p:cNvPr id="3" name="Table 2"/>
          <p:cNvGraphicFramePr>
            <a:graphicFrameLocks noGrp="1"/>
          </p:cNvGraphicFramePr>
          <p:nvPr>
            <p:extLst>
              <p:ext uri="{D42A27DB-BD31-4B8C-83A1-F6EECF244321}">
                <p14:modId xmlns:p14="http://schemas.microsoft.com/office/powerpoint/2010/main" val="3847542132"/>
              </p:ext>
            </p:extLst>
          </p:nvPr>
        </p:nvGraphicFramePr>
        <p:xfrm>
          <a:off x="606378" y="5498598"/>
          <a:ext cx="5832648" cy="166393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239452">
                <a:tc>
                  <a:txBody>
                    <a:bodyPr/>
                    <a:lstStyle/>
                    <a:p>
                      <a:pPr algn="ctr" latinLnBrk="1"/>
                      <a:r>
                        <a:rPr lang="en-US" altLang="ko-KR" sz="1800" dirty="0"/>
                        <a:t>DATE</a:t>
                      </a:r>
                      <a:endParaRPr lang="ko-KR" altLang="en-US" sz="1800" dirty="0"/>
                    </a:p>
                  </a:txBody>
                  <a:tcPr/>
                </a:tc>
                <a:tc>
                  <a:txBody>
                    <a:bodyPr/>
                    <a:lstStyle/>
                    <a:p>
                      <a:pPr algn="ctr" latinLnBrk="1"/>
                      <a:r>
                        <a:rPr lang="en-US" altLang="ko-KR" sz="1800" dirty="0"/>
                        <a:t>Client</a:t>
                      </a:r>
                      <a:endParaRPr lang="ko-KR" altLang="en-US" sz="1800" dirty="0"/>
                    </a:p>
                  </a:txBody>
                  <a:tcPr/>
                </a:tc>
                <a:tc>
                  <a:txBody>
                    <a:bodyPr/>
                    <a:lstStyle/>
                    <a:p>
                      <a:pPr algn="ctr" latinLnBrk="1"/>
                      <a:r>
                        <a:rPr lang="en-US" altLang="ko-KR" sz="1400" dirty="0"/>
                        <a:t>Remark</a:t>
                      </a:r>
                      <a:endParaRPr lang="ko-KR" altLang="en-US" sz="1400" dirty="0"/>
                    </a:p>
                  </a:txBody>
                  <a:tcPr/>
                </a:tc>
                <a:extLst>
                  <a:ext uri="{0D108BD9-81ED-4DB2-BD59-A6C34878D82A}">
                    <a16:rowId xmlns:a16="http://schemas.microsoft.com/office/drawing/2014/main" val="10000"/>
                  </a:ext>
                </a:extLst>
              </a:tr>
              <a:tr h="359527">
                <a:tc>
                  <a:txBody>
                    <a:bodyPr/>
                    <a:lstStyle/>
                    <a:p>
                      <a:pPr latinLnBrk="1"/>
                      <a:r>
                        <a:rPr lang="en-US" altLang="ko-KR" sz="1600" dirty="0"/>
                        <a:t>Jun. 2017</a:t>
                      </a:r>
                      <a:endParaRPr lang="ko-KR" altLang="en-US" sz="1600" dirty="0"/>
                    </a:p>
                  </a:txBody>
                  <a:tcPr/>
                </a:tc>
                <a:tc>
                  <a:txBody>
                    <a:bodyPr/>
                    <a:lstStyle/>
                    <a:p>
                      <a:pPr latinLnBrk="1"/>
                      <a:r>
                        <a:rPr lang="en-US" altLang="ko-KR" sz="1600" dirty="0"/>
                        <a:t>PELCO I: 90, CEBECO II : 147 Units</a:t>
                      </a:r>
                      <a:endParaRPr lang="ko-KR" altLang="en-US" sz="1600" dirty="0"/>
                    </a:p>
                  </a:txBody>
                  <a:tcPr/>
                </a:tc>
                <a:tc>
                  <a:txBody>
                    <a:bodyPr/>
                    <a:lstStyle/>
                    <a:p>
                      <a:pPr algn="ctr" latinLnBrk="1"/>
                      <a:endParaRPr lang="ko-KR" altLang="en-US" sz="1600" dirty="0"/>
                    </a:p>
                  </a:txBody>
                  <a:tcPr/>
                </a:tc>
                <a:extLst>
                  <a:ext uri="{0D108BD9-81ED-4DB2-BD59-A6C34878D82A}">
                    <a16:rowId xmlns:a16="http://schemas.microsoft.com/office/drawing/2014/main" val="10001"/>
                  </a:ext>
                </a:extLst>
              </a:tr>
              <a:tr h="359527">
                <a:tc>
                  <a:txBody>
                    <a:bodyPr/>
                    <a:lstStyle/>
                    <a:p>
                      <a:pPr latinLnBrk="1"/>
                      <a:r>
                        <a:rPr lang="en-US" altLang="ko-KR" sz="1600" dirty="0"/>
                        <a:t>Nov. 2017</a:t>
                      </a:r>
                      <a:endParaRPr lang="ko-KR" altLang="en-US" sz="1600" dirty="0"/>
                    </a:p>
                  </a:txBody>
                  <a:tcPr/>
                </a:tc>
                <a:tc>
                  <a:txBody>
                    <a:bodyPr/>
                    <a:lstStyle/>
                    <a:p>
                      <a:pPr latinLnBrk="1"/>
                      <a:r>
                        <a:rPr lang="en-US" altLang="ko-KR" sz="1600" dirty="0"/>
                        <a:t>PELCO</a:t>
                      </a:r>
                      <a:r>
                        <a:rPr lang="en-US" altLang="ko-KR" sz="1600" baseline="0" dirty="0"/>
                        <a:t> I: 30, ISECO : 249 Units</a:t>
                      </a:r>
                      <a:endParaRPr lang="ko-KR" altLang="en-US" sz="1600" dirty="0"/>
                    </a:p>
                  </a:txBody>
                  <a:tcPr/>
                </a:tc>
                <a:tc>
                  <a:txBody>
                    <a:bodyPr/>
                    <a:lstStyle/>
                    <a:p>
                      <a:pPr algn="ctr" latinLnBrk="1"/>
                      <a:endParaRPr lang="ko-KR" altLang="en-US" sz="1600" dirty="0"/>
                    </a:p>
                  </a:txBody>
                  <a:tcPr/>
                </a:tc>
                <a:extLst>
                  <a:ext uri="{0D108BD9-81ED-4DB2-BD59-A6C34878D82A}">
                    <a16:rowId xmlns:a16="http://schemas.microsoft.com/office/drawing/2014/main" val="10002"/>
                  </a:ext>
                </a:extLst>
              </a:tr>
              <a:tr h="379132">
                <a:tc>
                  <a:txBody>
                    <a:bodyPr/>
                    <a:lstStyle/>
                    <a:p>
                      <a:pPr latinLnBrk="1"/>
                      <a:r>
                        <a:rPr lang="en-US" altLang="ko-KR" sz="1600" dirty="0"/>
                        <a:t>Jan. 2018</a:t>
                      </a:r>
                      <a:endParaRPr lang="ko-KR" altLang="en-US" sz="1600" dirty="0"/>
                    </a:p>
                  </a:txBody>
                  <a:tcPr/>
                </a:tc>
                <a:tc>
                  <a:txBody>
                    <a:bodyPr/>
                    <a:lstStyle/>
                    <a:p>
                      <a:pPr latinLnBrk="1"/>
                      <a:r>
                        <a:rPr lang="en-US" altLang="ko-KR" sz="1600" dirty="0"/>
                        <a:t>CIC: 149, BOHECO II: 156 Units</a:t>
                      </a:r>
                    </a:p>
                    <a:p>
                      <a:pPr latinLnBrk="1"/>
                      <a:r>
                        <a:rPr lang="en-US" altLang="ko-KR" sz="1600" dirty="0"/>
                        <a:t>BATELEC 2: 122, AIM: 182 Units</a:t>
                      </a:r>
                      <a:endParaRPr lang="ko-KR" altLang="en-US" sz="1600" dirty="0"/>
                    </a:p>
                  </a:txBody>
                  <a:tcPr/>
                </a:tc>
                <a:tc>
                  <a:txBody>
                    <a:bodyPr/>
                    <a:lstStyle/>
                    <a:p>
                      <a:pPr algn="ctr" latinLnBrk="1"/>
                      <a:r>
                        <a:rPr lang="en-US" altLang="ko-KR" sz="1600" dirty="0"/>
                        <a:t>On Going</a:t>
                      </a:r>
                      <a:endParaRPr lang="ko-KR" altLang="en-US" sz="1600" dirty="0"/>
                    </a:p>
                  </a:txBody>
                  <a:tcPr/>
                </a:tc>
                <a:extLst>
                  <a:ext uri="{0D108BD9-81ED-4DB2-BD59-A6C34878D82A}">
                    <a16:rowId xmlns:a16="http://schemas.microsoft.com/office/drawing/2014/main" val="2829992896"/>
                  </a:ext>
                </a:extLst>
              </a:tr>
            </a:tbl>
          </a:graphicData>
        </a:graphic>
      </p:graphicFrame>
      <p:sp>
        <p:nvSpPr>
          <p:cNvPr id="6" name="Rectangle 5"/>
          <p:cNvSpPr/>
          <p:nvPr/>
        </p:nvSpPr>
        <p:spPr>
          <a:xfrm>
            <a:off x="476672" y="5179198"/>
            <a:ext cx="4519892" cy="369332"/>
          </a:xfrm>
          <a:prstGeom prst="rect">
            <a:avLst/>
          </a:prstGeom>
        </p:spPr>
        <p:txBody>
          <a:bodyPr wrap="square">
            <a:spAutoFit/>
          </a:bodyPr>
          <a:lstStyle/>
          <a:p>
            <a:r>
              <a:rPr lang="en-US" altLang="ko-KR" b="1" dirty="0"/>
              <a:t>B. KP Electric Distribution Transformer </a:t>
            </a:r>
            <a:endParaRPr lang="ko-KR" altLang="en-US" dirty="0"/>
          </a:p>
        </p:txBody>
      </p:sp>
      <p:sp>
        <p:nvSpPr>
          <p:cNvPr id="9" name="Rectangle 5">
            <a:extLst>
              <a:ext uri="{FF2B5EF4-FFF2-40B4-BE49-F238E27FC236}">
                <a16:creationId xmlns:a16="http://schemas.microsoft.com/office/drawing/2014/main" id="{1F465983-74E8-49F4-B032-54C23B37690C}"/>
              </a:ext>
            </a:extLst>
          </p:cNvPr>
          <p:cNvSpPr/>
          <p:nvPr/>
        </p:nvSpPr>
        <p:spPr>
          <a:xfrm>
            <a:off x="476672" y="7310045"/>
            <a:ext cx="5040560" cy="369332"/>
          </a:xfrm>
          <a:prstGeom prst="rect">
            <a:avLst/>
          </a:prstGeom>
        </p:spPr>
        <p:txBody>
          <a:bodyPr wrap="square">
            <a:spAutoFit/>
          </a:bodyPr>
          <a:lstStyle/>
          <a:p>
            <a:r>
              <a:rPr lang="en-US" altLang="ko-KR" b="1" dirty="0"/>
              <a:t>C. Insulated Wire 25kV, Smooth Body Type  </a:t>
            </a:r>
            <a:endParaRPr lang="ko-KR" altLang="en-US" dirty="0"/>
          </a:p>
        </p:txBody>
      </p:sp>
      <p:graphicFrame>
        <p:nvGraphicFramePr>
          <p:cNvPr id="10" name="표 9">
            <a:extLst>
              <a:ext uri="{FF2B5EF4-FFF2-40B4-BE49-F238E27FC236}">
                <a16:creationId xmlns:a16="http://schemas.microsoft.com/office/drawing/2014/main" id="{C7526B01-C311-4E49-8085-3F05CEB99350}"/>
              </a:ext>
            </a:extLst>
          </p:cNvPr>
          <p:cNvGraphicFramePr>
            <a:graphicFrameLocks noGrp="1"/>
          </p:cNvGraphicFramePr>
          <p:nvPr>
            <p:extLst>
              <p:ext uri="{D42A27DB-BD31-4B8C-83A1-F6EECF244321}">
                <p14:modId xmlns:p14="http://schemas.microsoft.com/office/powerpoint/2010/main" val="1835015084"/>
              </p:ext>
            </p:extLst>
          </p:nvPr>
        </p:nvGraphicFramePr>
        <p:xfrm>
          <a:off x="620688" y="7668344"/>
          <a:ext cx="5832648" cy="725287"/>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895146576"/>
                    </a:ext>
                  </a:extLst>
                </a:gridCol>
                <a:gridCol w="3600400">
                  <a:extLst>
                    <a:ext uri="{9D8B030D-6E8A-4147-A177-3AD203B41FA5}">
                      <a16:colId xmlns:a16="http://schemas.microsoft.com/office/drawing/2014/main" val="79296261"/>
                    </a:ext>
                  </a:extLst>
                </a:gridCol>
                <a:gridCol w="864096">
                  <a:extLst>
                    <a:ext uri="{9D8B030D-6E8A-4147-A177-3AD203B41FA5}">
                      <a16:colId xmlns:a16="http://schemas.microsoft.com/office/drawing/2014/main" val="1868598985"/>
                    </a:ext>
                  </a:extLst>
                </a:gridCol>
              </a:tblGrid>
              <a:tr h="239452">
                <a:tc>
                  <a:txBody>
                    <a:bodyPr/>
                    <a:lstStyle/>
                    <a:p>
                      <a:pPr algn="ctr" latinLnBrk="1"/>
                      <a:r>
                        <a:rPr lang="en-US" altLang="ko-KR" sz="1800" dirty="0"/>
                        <a:t>DATE</a:t>
                      </a:r>
                      <a:endParaRPr lang="ko-KR" altLang="en-US" sz="1800" dirty="0"/>
                    </a:p>
                  </a:txBody>
                  <a:tcPr/>
                </a:tc>
                <a:tc>
                  <a:txBody>
                    <a:bodyPr/>
                    <a:lstStyle/>
                    <a:p>
                      <a:pPr algn="ctr" latinLnBrk="1"/>
                      <a:r>
                        <a:rPr lang="en-US" altLang="ko-KR" sz="1800" dirty="0"/>
                        <a:t>Client</a:t>
                      </a:r>
                      <a:endParaRPr lang="ko-KR" altLang="en-US" sz="1800" dirty="0"/>
                    </a:p>
                  </a:txBody>
                  <a:tcPr/>
                </a:tc>
                <a:tc>
                  <a:txBody>
                    <a:bodyPr/>
                    <a:lstStyle/>
                    <a:p>
                      <a:pPr algn="ctr" latinLnBrk="1"/>
                      <a:r>
                        <a:rPr lang="en-US" altLang="ko-KR" sz="1400" dirty="0"/>
                        <a:t>Remark</a:t>
                      </a:r>
                      <a:endParaRPr lang="ko-KR" altLang="en-US" sz="1400" dirty="0"/>
                    </a:p>
                  </a:txBody>
                  <a:tcPr/>
                </a:tc>
                <a:extLst>
                  <a:ext uri="{0D108BD9-81ED-4DB2-BD59-A6C34878D82A}">
                    <a16:rowId xmlns:a16="http://schemas.microsoft.com/office/drawing/2014/main" val="1317223628"/>
                  </a:ext>
                </a:extLst>
              </a:tr>
              <a:tr h="359527">
                <a:tc>
                  <a:txBody>
                    <a:bodyPr/>
                    <a:lstStyle/>
                    <a:p>
                      <a:pPr latinLnBrk="1"/>
                      <a:r>
                        <a:rPr lang="en-US" altLang="ko-KR" sz="1600" dirty="0"/>
                        <a:t>Dec. 2017</a:t>
                      </a:r>
                      <a:endParaRPr lang="ko-KR" altLang="en-US" sz="1600" dirty="0"/>
                    </a:p>
                  </a:txBody>
                  <a:tcPr/>
                </a:tc>
                <a:tc>
                  <a:txBody>
                    <a:bodyPr/>
                    <a:lstStyle/>
                    <a:p>
                      <a:pPr latinLnBrk="1"/>
                      <a:r>
                        <a:rPr lang="en-US" altLang="ko-KR" sz="1600" dirty="0"/>
                        <a:t>ISECO : 3.3km, NEMA:6.9km </a:t>
                      </a:r>
                      <a:endParaRPr lang="ko-KR" altLang="en-US" sz="1600" dirty="0"/>
                    </a:p>
                  </a:txBody>
                  <a:tcPr/>
                </a:tc>
                <a:tc>
                  <a:txBody>
                    <a:bodyPr/>
                    <a:lstStyle/>
                    <a:p>
                      <a:pPr algn="ctr" latinLnBrk="1"/>
                      <a:endParaRPr lang="ko-KR" altLang="en-US" sz="1600" dirty="0"/>
                    </a:p>
                  </a:txBody>
                  <a:tcPr/>
                </a:tc>
                <a:extLst>
                  <a:ext uri="{0D108BD9-81ED-4DB2-BD59-A6C34878D82A}">
                    <a16:rowId xmlns:a16="http://schemas.microsoft.com/office/drawing/2014/main" val="1790492006"/>
                  </a:ext>
                </a:extLst>
              </a:tr>
            </a:tbl>
          </a:graphicData>
        </a:graphic>
      </p:graphicFrame>
    </p:spTree>
    <p:extLst>
      <p:ext uri="{BB962C8B-B14F-4D97-AF65-F5344CB8AC3E}">
        <p14:creationId xmlns:p14="http://schemas.microsoft.com/office/powerpoint/2010/main" val="203462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내용 개체 틀 6"/>
          <p:cNvGraphicFramePr>
            <a:graphicFrameLocks noGrp="1"/>
          </p:cNvGraphicFramePr>
          <p:nvPr>
            <p:ph idx="1"/>
            <p:extLst>
              <p:ext uri="{D42A27DB-BD31-4B8C-83A1-F6EECF244321}">
                <p14:modId xmlns:p14="http://schemas.microsoft.com/office/powerpoint/2010/main" val="3947107538"/>
              </p:ext>
            </p:extLst>
          </p:nvPr>
        </p:nvGraphicFramePr>
        <p:xfrm>
          <a:off x="620688" y="1112949"/>
          <a:ext cx="5616624" cy="751617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42296">
                <a:tc>
                  <a:txBody>
                    <a:bodyPr/>
                    <a:lstStyle/>
                    <a:p>
                      <a:pPr algn="ctr" latinLnBrk="1"/>
                      <a:r>
                        <a:rPr lang="en-US" altLang="ko-KR" sz="1800" dirty="0"/>
                        <a:t>CLIENT</a:t>
                      </a:r>
                      <a:endParaRPr lang="ko-KR" altLang="en-US" sz="1800" dirty="0"/>
                    </a:p>
                  </a:txBody>
                  <a:tcPr/>
                </a:tc>
                <a:tc>
                  <a:txBody>
                    <a:bodyPr/>
                    <a:lstStyle/>
                    <a:p>
                      <a:pPr algn="ctr" latinLnBrk="1"/>
                      <a:r>
                        <a:rPr lang="en-US" altLang="ko-KR" sz="1800" dirty="0"/>
                        <a:t>ITEM</a:t>
                      </a:r>
                      <a:endParaRPr lang="ko-KR" altLang="en-US" sz="1800" dirty="0"/>
                    </a:p>
                  </a:txBody>
                  <a:tcPr/>
                </a:tc>
                <a:tc>
                  <a:txBody>
                    <a:bodyPr/>
                    <a:lstStyle/>
                    <a:p>
                      <a:pPr algn="ctr" latinLnBrk="1"/>
                      <a:r>
                        <a:rPr lang="en-US" altLang="ko-KR" sz="1400" dirty="0"/>
                        <a:t>Remark</a:t>
                      </a:r>
                      <a:endParaRPr lang="ko-KR" altLang="en-US" sz="1400" dirty="0"/>
                    </a:p>
                  </a:txBody>
                  <a:tcPr/>
                </a:tc>
                <a:extLst>
                  <a:ext uri="{0D108BD9-81ED-4DB2-BD59-A6C34878D82A}">
                    <a16:rowId xmlns:a16="http://schemas.microsoft.com/office/drawing/2014/main" val="10000"/>
                  </a:ext>
                </a:extLst>
              </a:tr>
              <a:tr h="312814">
                <a:tc>
                  <a:txBody>
                    <a:bodyPr/>
                    <a:lstStyle/>
                    <a:p>
                      <a:pPr algn="ctr"/>
                      <a:r>
                        <a:rPr lang="en-US" altLang="ko-KR" sz="1400" dirty="0"/>
                        <a:t>NEA</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1"/>
                  </a:ext>
                </a:extLst>
              </a:tr>
              <a:tr h="312814">
                <a:tc>
                  <a:txBody>
                    <a:bodyPr/>
                    <a:lstStyle/>
                    <a:p>
                      <a:pPr algn="ctr" latinLnBrk="1"/>
                      <a:r>
                        <a:rPr lang="en-US" altLang="ko-KR" sz="1400" dirty="0"/>
                        <a:t>CEBECO I</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2"/>
                  </a:ext>
                </a:extLst>
              </a:tr>
              <a:tr h="312814">
                <a:tc>
                  <a:txBody>
                    <a:bodyPr/>
                    <a:lstStyle/>
                    <a:p>
                      <a:pPr algn="ctr" latinLnBrk="1"/>
                      <a:r>
                        <a:rPr lang="en-US" altLang="ko-KR" sz="1400" dirty="0"/>
                        <a:t>CEBECO II</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3"/>
                  </a:ext>
                </a:extLst>
              </a:tr>
              <a:tr h="312814">
                <a:tc>
                  <a:txBody>
                    <a:bodyPr/>
                    <a:lstStyle/>
                    <a:p>
                      <a:pPr algn="ctr" latinLnBrk="1"/>
                      <a:r>
                        <a:rPr lang="en-US" altLang="ko-KR" sz="1400" dirty="0"/>
                        <a:t>PELCO I</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4"/>
                  </a:ext>
                </a:extLst>
              </a:tr>
              <a:tr h="312814">
                <a:tc>
                  <a:txBody>
                    <a:bodyPr/>
                    <a:lstStyle/>
                    <a:p>
                      <a:pPr algn="ctr" latinLnBrk="1"/>
                      <a:r>
                        <a:rPr lang="en-US" altLang="ko-KR" sz="1400" dirty="0"/>
                        <a:t>ANTECO</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5"/>
                  </a:ext>
                </a:extLst>
              </a:tr>
              <a:tr h="312814">
                <a:tc>
                  <a:txBody>
                    <a:bodyPr/>
                    <a:lstStyle/>
                    <a:p>
                      <a:pPr algn="ctr" latinLnBrk="1"/>
                      <a:r>
                        <a:rPr lang="en-US" altLang="ko-KR" sz="1400" dirty="0"/>
                        <a:t>BENECO</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6"/>
                  </a:ext>
                </a:extLst>
              </a:tr>
              <a:tr h="312814">
                <a:tc>
                  <a:txBody>
                    <a:bodyPr/>
                    <a:lstStyle/>
                    <a:p>
                      <a:pPr algn="ctr"/>
                      <a:r>
                        <a:rPr lang="en-US" altLang="ko-KR" sz="1400" dirty="0"/>
                        <a:t>PALECO</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7"/>
                  </a:ext>
                </a:extLst>
              </a:tr>
              <a:tr h="312814">
                <a:tc>
                  <a:txBody>
                    <a:bodyPr/>
                    <a:lstStyle/>
                    <a:p>
                      <a:pPr algn="ctr" latinLnBrk="1"/>
                      <a:r>
                        <a:rPr lang="en-US" altLang="ko-KR" sz="1400" dirty="0"/>
                        <a:t>ZAMECO II</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8"/>
                  </a:ext>
                </a:extLst>
              </a:tr>
              <a:tr h="312814">
                <a:tc>
                  <a:txBody>
                    <a:bodyPr/>
                    <a:lstStyle/>
                    <a:p>
                      <a:pPr algn="ctr" latinLnBrk="1"/>
                      <a:r>
                        <a:rPr lang="en-US" altLang="ko-KR" sz="1400" dirty="0"/>
                        <a:t>BATELC II</a:t>
                      </a:r>
                      <a:endParaRPr lang="ko-KR" altLang="en-US" sz="1400" dirty="0"/>
                    </a:p>
                  </a:txBody>
                  <a:tcPr/>
                </a:tc>
                <a:tc>
                  <a:txBody>
                    <a:bodyPr/>
                    <a:lstStyle/>
                    <a:p>
                      <a:pPr algn="ctr" latinLnBrk="1"/>
                      <a:r>
                        <a:rPr lang="en-US" altLang="ko-KR" sz="1600" dirty="0"/>
                        <a:t> Ultrasound Detector</a:t>
                      </a:r>
                      <a:endParaRPr lang="ko-KR" altLang="en-US" sz="16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09"/>
                  </a:ext>
                </a:extLst>
              </a:tr>
              <a:tr h="312814">
                <a:tc>
                  <a:txBody>
                    <a:bodyPr/>
                    <a:lstStyle/>
                    <a:p>
                      <a:pPr algn="ctr" latinLnBrk="1"/>
                      <a:r>
                        <a:rPr lang="en-US" altLang="ko-KR" sz="1400" dirty="0"/>
                        <a:t>DASURECO</a:t>
                      </a:r>
                      <a:endParaRPr lang="ko-KR" altLang="en-US" sz="1400" dirty="0"/>
                    </a:p>
                  </a:txBody>
                  <a:tcPr/>
                </a:tc>
                <a:tc>
                  <a:txBody>
                    <a:bodyPr/>
                    <a:lstStyle/>
                    <a:p>
                      <a:pPr algn="ctr" latinLnBrk="1"/>
                      <a:r>
                        <a:rPr lang="en-US" altLang="ko-KR" sz="1600" dirty="0"/>
                        <a:t>Ultrasound Detector</a:t>
                      </a:r>
                      <a:endParaRPr lang="ko-KR" altLang="en-US" sz="1600" dirty="0"/>
                    </a:p>
                  </a:txBody>
                  <a:tcPr/>
                </a:tc>
                <a:tc>
                  <a:txBody>
                    <a:bodyPr/>
                    <a:lstStyle/>
                    <a:p>
                      <a:pPr algn="ctr" latinLnBrk="1"/>
                      <a:r>
                        <a:rPr lang="en-US" altLang="ko-KR" sz="1400" dirty="0"/>
                        <a:t>GPS</a:t>
                      </a:r>
                      <a:endParaRPr lang="ko-KR" altLang="en-US" sz="1400" dirty="0"/>
                    </a:p>
                  </a:txBody>
                  <a:tcPr>
                    <a:solidFill>
                      <a:schemeClr val="accent3">
                        <a:lumMod val="40000"/>
                        <a:lumOff val="60000"/>
                      </a:schemeClr>
                    </a:solidFill>
                  </a:tcPr>
                </a:tc>
                <a:extLst>
                  <a:ext uri="{0D108BD9-81ED-4DB2-BD59-A6C34878D82A}">
                    <a16:rowId xmlns:a16="http://schemas.microsoft.com/office/drawing/2014/main" val="10010"/>
                  </a:ext>
                </a:extLst>
              </a:tr>
              <a:tr h="312814">
                <a:tc>
                  <a:txBody>
                    <a:bodyPr/>
                    <a:lstStyle/>
                    <a:p>
                      <a:pPr algn="ctr" latinLnBrk="1"/>
                      <a:r>
                        <a:rPr lang="en-US" altLang="ko-KR" sz="1400" dirty="0"/>
                        <a:t>CENECO</a:t>
                      </a:r>
                      <a:endParaRPr lang="ko-KR" altLang="en-US" sz="14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a:tc>
                <a:tc>
                  <a:txBody>
                    <a:bodyPr/>
                    <a:lstStyle/>
                    <a:p>
                      <a:pPr algn="ctr" latinLnBrk="1"/>
                      <a:r>
                        <a:rPr lang="en-US" altLang="ko-KR" sz="1200" dirty="0"/>
                        <a:t>WIFI, GPS Tracking</a:t>
                      </a:r>
                    </a:p>
                  </a:txBody>
                  <a:tcPr/>
                </a:tc>
                <a:extLst>
                  <a:ext uri="{0D108BD9-81ED-4DB2-BD59-A6C34878D82A}">
                    <a16:rowId xmlns:a16="http://schemas.microsoft.com/office/drawing/2014/main" val="10011"/>
                  </a:ext>
                </a:extLst>
              </a:tr>
              <a:tr h="312814">
                <a:tc>
                  <a:txBody>
                    <a:bodyPr/>
                    <a:lstStyle/>
                    <a:p>
                      <a:pPr algn="ctr" latinLnBrk="1"/>
                      <a:r>
                        <a:rPr lang="en-US" altLang="ko-KR" sz="1400" dirty="0"/>
                        <a:t>PANELCO III</a:t>
                      </a:r>
                      <a:endParaRPr lang="ko-KR" altLang="en-US" sz="14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a:tc>
                <a:extLst>
                  <a:ext uri="{0D108BD9-81ED-4DB2-BD59-A6C34878D82A}">
                    <a16:rowId xmlns:a16="http://schemas.microsoft.com/office/drawing/2014/main" val="10012"/>
                  </a:ext>
                </a:extLst>
              </a:tr>
              <a:tr h="277634">
                <a:tc>
                  <a:txBody>
                    <a:bodyPr/>
                    <a:lstStyle/>
                    <a:p>
                      <a:pPr algn="ctr" latinLnBrk="1"/>
                      <a:r>
                        <a:rPr lang="en-US" altLang="ko-KR" sz="1400" dirty="0"/>
                        <a:t>CANORECO</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3"/>
                  </a:ext>
                </a:extLst>
              </a:tr>
              <a:tr h="277634">
                <a:tc>
                  <a:txBody>
                    <a:bodyPr/>
                    <a:lstStyle/>
                    <a:p>
                      <a:pPr algn="ctr" latinLnBrk="1"/>
                      <a:r>
                        <a:rPr lang="en-US" altLang="ko-KR" sz="1400" dirty="0"/>
                        <a:t>ORMECO</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4"/>
                  </a:ext>
                </a:extLst>
              </a:tr>
              <a:tr h="277634">
                <a:tc>
                  <a:txBody>
                    <a:bodyPr/>
                    <a:lstStyle/>
                    <a:p>
                      <a:pPr algn="ctr" latinLnBrk="1"/>
                      <a:r>
                        <a:rPr lang="en-US" altLang="ko-KR" sz="1400" dirty="0"/>
                        <a:t>NEECO I</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5"/>
                  </a:ext>
                </a:extLst>
              </a:tr>
              <a:tr h="277634">
                <a:tc>
                  <a:txBody>
                    <a:bodyPr/>
                    <a:lstStyle/>
                    <a:p>
                      <a:pPr algn="ctr" latinLnBrk="1"/>
                      <a:r>
                        <a:rPr lang="en-US" altLang="ko-KR" sz="1400" dirty="0"/>
                        <a:t>BATELEC I (4 Units)</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6"/>
                  </a:ext>
                </a:extLst>
              </a:tr>
              <a:tr h="277634">
                <a:tc>
                  <a:txBody>
                    <a:bodyPr/>
                    <a:lstStyle/>
                    <a:p>
                      <a:pPr algn="ctr" latinLnBrk="1"/>
                      <a:r>
                        <a:rPr lang="en-US" altLang="ko-KR" sz="1400" dirty="0"/>
                        <a:t>INEC</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7"/>
                  </a:ext>
                </a:extLst>
              </a:tr>
              <a:tr h="277634">
                <a:tc>
                  <a:txBody>
                    <a:bodyPr/>
                    <a:lstStyle/>
                    <a:p>
                      <a:pPr algn="ctr" latinLnBrk="1"/>
                      <a:r>
                        <a:rPr lang="en-US" altLang="ko-KR" sz="1400" dirty="0"/>
                        <a:t>FLECO</a:t>
                      </a:r>
                      <a:endParaRPr lang="ko-KR" altLang="en-US" sz="14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t>Ultrasound Detector</a:t>
                      </a:r>
                      <a:endParaRPr lang="ko-KR" altLang="en-US" sz="1600" dirty="0"/>
                    </a:p>
                  </a:txBody>
                  <a:tcPr marL="38576" marR="38576" marT="19288" marB="19288"/>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t>WIFI, GPS Tracking</a:t>
                      </a:r>
                    </a:p>
                  </a:txBody>
                  <a:tcPr marL="38576" marR="38576" marT="19288" marB="19288"/>
                </a:tc>
                <a:extLst>
                  <a:ext uri="{0D108BD9-81ED-4DB2-BD59-A6C34878D82A}">
                    <a16:rowId xmlns:a16="http://schemas.microsoft.com/office/drawing/2014/main" val="10018"/>
                  </a:ext>
                </a:extLst>
              </a:tr>
              <a:tr h="1420798">
                <a:tc gridSpan="3">
                  <a:txBody>
                    <a:bodyPr/>
                    <a:lstStyle/>
                    <a:p>
                      <a:pPr marL="342900" indent="-342900" latinLnBrk="1">
                        <a:buFont typeface="Arial" charset="0"/>
                        <a:buChar char="•"/>
                      </a:pPr>
                      <a:endParaRPr lang="en-US" altLang="ko-KR" sz="600" b="1" dirty="0">
                        <a:solidFill>
                          <a:srgbClr val="FF0000"/>
                        </a:solidFill>
                      </a:endParaRPr>
                    </a:p>
                    <a:p>
                      <a:pPr marL="342900" indent="-342900" latinLnBrk="1">
                        <a:buFont typeface="Wingdings" panose="05000000000000000000" pitchFamily="2" charset="2"/>
                        <a:buChar char="u"/>
                      </a:pPr>
                      <a:r>
                        <a:rPr lang="en-US" altLang="ko-KR" sz="1600" b="1" dirty="0">
                          <a:solidFill>
                            <a:schemeClr val="tx1"/>
                          </a:solidFill>
                        </a:rPr>
                        <a:t>We</a:t>
                      </a:r>
                      <a:r>
                        <a:rPr lang="en-US" altLang="ko-KR" sz="1600" b="1" baseline="0" dirty="0">
                          <a:solidFill>
                            <a:schemeClr val="tx1"/>
                          </a:solidFill>
                        </a:rPr>
                        <a:t> now supply the latest and best quality device having</a:t>
                      </a:r>
                      <a:r>
                        <a:rPr lang="en-US" altLang="ko-KR" sz="1600" b="1" baseline="0" dirty="0">
                          <a:solidFill>
                            <a:srgbClr val="FF0000"/>
                          </a:solidFill>
                        </a:rPr>
                        <a:t> WIFI, GPS, GPS Tracking function </a:t>
                      </a:r>
                      <a:r>
                        <a:rPr lang="en-US" altLang="ko-KR" sz="1600" b="1" baseline="0" dirty="0">
                          <a:solidFill>
                            <a:schemeClr val="tx1"/>
                          </a:solidFill>
                        </a:rPr>
                        <a:t>in 2017. </a:t>
                      </a:r>
                    </a:p>
                    <a:p>
                      <a:pPr marL="342900" indent="-342900" latinLnBrk="1">
                        <a:buFont typeface="Wingdings" panose="05000000000000000000" pitchFamily="2" charset="2"/>
                        <a:buChar char="ü"/>
                      </a:pPr>
                      <a:r>
                        <a:rPr lang="en-US" altLang="ko-KR" sz="1600" b="1" baseline="0" dirty="0">
                          <a:solidFill>
                            <a:schemeClr val="tx1"/>
                          </a:solidFill>
                        </a:rPr>
                        <a:t>You can transfer data immediately through WIFI.</a:t>
                      </a:r>
                    </a:p>
                    <a:p>
                      <a:pPr marL="342900" indent="-342900" latinLnBrk="1">
                        <a:buFont typeface="Wingdings" panose="05000000000000000000" pitchFamily="2" charset="2"/>
                        <a:buChar char="ü"/>
                      </a:pPr>
                      <a:r>
                        <a:rPr lang="en-US" altLang="ko-KR" sz="1600" b="1" baseline="0" dirty="0">
                          <a:solidFill>
                            <a:schemeClr val="tx1"/>
                          </a:solidFill>
                        </a:rPr>
                        <a:t>You can record your moving route on Google map. </a:t>
                      </a:r>
                    </a:p>
                    <a:p>
                      <a:pPr marL="342900" indent="-342900" latinLnBrk="1">
                        <a:buFont typeface="Wingdings" panose="05000000000000000000" pitchFamily="2" charset="2"/>
                        <a:buChar char="ü"/>
                      </a:pPr>
                      <a:r>
                        <a:rPr lang="en-US" altLang="ko-KR" sz="1800" b="1" dirty="0">
                          <a:solidFill>
                            <a:schemeClr val="tx1"/>
                          </a:solidFill>
                        </a:rPr>
                        <a:t>You can know which</a:t>
                      </a:r>
                      <a:r>
                        <a:rPr lang="en-US" altLang="ko-KR" sz="1800" b="1" baseline="0" dirty="0">
                          <a:solidFill>
                            <a:schemeClr val="tx1"/>
                          </a:solidFill>
                        </a:rPr>
                        <a:t> feeders were inspected.</a:t>
                      </a:r>
                      <a:endParaRPr lang="ko-KR" altLang="en-US" sz="1800" b="1" dirty="0">
                        <a:solidFill>
                          <a:schemeClr val="tx1"/>
                        </a:solidFill>
                      </a:endParaRPr>
                    </a:p>
                  </a:txBody>
                  <a:tcPr/>
                </a:tc>
                <a:tc hMerge="1">
                  <a:txBody>
                    <a:bodyPr/>
                    <a:lstStyle/>
                    <a:p>
                      <a:pPr latinLnBrk="1"/>
                      <a:endParaRPr lang="ko-KR" altLang="en-US" dirty="0"/>
                    </a:p>
                  </a:txBody>
                  <a:tcPr/>
                </a:tc>
                <a:tc hMerge="1">
                  <a:txBody>
                    <a:bodyPr/>
                    <a:lstStyle/>
                    <a:p>
                      <a:pPr algn="ctr" latinLnBrk="1"/>
                      <a:endParaRPr lang="ko-KR" altLang="en-US" dirty="0"/>
                    </a:p>
                  </a:txBody>
                  <a:tcPr/>
                </a:tc>
                <a:extLst>
                  <a:ext uri="{0D108BD9-81ED-4DB2-BD59-A6C34878D82A}">
                    <a16:rowId xmlns:a16="http://schemas.microsoft.com/office/drawing/2014/main" val="10019"/>
                  </a:ext>
                </a:extLst>
              </a:tr>
            </a:tbl>
          </a:graphicData>
        </a:graphic>
      </p:graphicFrame>
      <p:sp>
        <p:nvSpPr>
          <p:cNvPr id="4" name="바닥글 개체 틀 3"/>
          <p:cNvSpPr>
            <a:spLocks noGrp="1"/>
          </p:cNvSpPr>
          <p:nvPr>
            <p:ph type="ftr" sz="quarter" idx="11"/>
          </p:nvPr>
        </p:nvSpPr>
        <p:spPr>
          <a:xfrm>
            <a:off x="1556792" y="8475137"/>
            <a:ext cx="403244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17</a:t>
            </a:fld>
            <a:endParaRPr lang="ko-KR" altLang="en-US" dirty="0"/>
          </a:p>
        </p:txBody>
      </p:sp>
      <p:sp>
        <p:nvSpPr>
          <p:cNvPr id="8" name="TextBox 7"/>
          <p:cNvSpPr txBox="1"/>
          <p:nvPr/>
        </p:nvSpPr>
        <p:spPr>
          <a:xfrm>
            <a:off x="260648" y="611560"/>
            <a:ext cx="5772402" cy="369332"/>
          </a:xfrm>
          <a:prstGeom prst="rect">
            <a:avLst/>
          </a:prstGeom>
          <a:noFill/>
        </p:spPr>
        <p:txBody>
          <a:bodyPr wrap="square" rtlCol="0">
            <a:spAutoFit/>
          </a:bodyPr>
          <a:lstStyle/>
          <a:p>
            <a:r>
              <a:rPr lang="en-US" altLang="ko-KR" b="1" dirty="0"/>
              <a:t>   D. Ultrasound Detector </a:t>
            </a:r>
            <a:endParaRPr lang="ko-KR" altLang="en-US" b="1" dirty="0"/>
          </a:p>
        </p:txBody>
      </p:sp>
    </p:spTree>
    <p:extLst>
      <p:ext uri="{BB962C8B-B14F-4D97-AF65-F5344CB8AC3E}">
        <p14:creationId xmlns:p14="http://schemas.microsoft.com/office/powerpoint/2010/main" val="134721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109472"/>
          </a:xfrm>
        </p:spPr>
        <p:txBody>
          <a:bodyPr/>
          <a:lstStyle/>
          <a:p>
            <a:r>
              <a:rPr lang="en-US" altLang="ko-KR" dirty="0">
                <a:latin typeface="Arial Unicode MS" panose="020B0604020202020204" pitchFamily="50" charset="-127"/>
                <a:ea typeface="Arial Unicode MS" panose="020B0604020202020204" pitchFamily="50" charset="-127"/>
                <a:cs typeface="Arial Unicode MS" panose="020B0604020202020204" pitchFamily="50" charset="-127"/>
              </a:rPr>
              <a:t>Greetings!</a:t>
            </a:r>
            <a:endParaRPr lang="ko-KR" altLang="en-US" dirty="0">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3" name="Content Placeholder 2"/>
          <p:cNvSpPr>
            <a:spLocks noGrp="1"/>
          </p:cNvSpPr>
          <p:nvPr>
            <p:ph idx="1"/>
          </p:nvPr>
        </p:nvSpPr>
        <p:spPr>
          <a:xfrm>
            <a:off x="697818" y="1619672"/>
            <a:ext cx="5611502" cy="6855465"/>
          </a:xfrm>
        </p:spPr>
        <p:txBody>
          <a:bodyPr>
            <a:noAutofit/>
          </a:bodyPr>
          <a:lstStyle/>
          <a:p>
            <a:pPr marL="0" indent="0">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Having over 35 years experience in Korea Electric Power Corporation (KEPCO) in distribution sector as an operation engineer, leader of overseas projects, director of manufacturer support team, and Head instructor at KEPCO Academy, </a:t>
            </a:r>
          </a:p>
          <a:p>
            <a:pPr marL="0" indent="0">
              <a:buNone/>
            </a:pPr>
            <a:endPar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And serving one and half years for Department of Energy (DOE) and 3 years in National Electrification Administration (NEA) of the Philippines as a Consultant</a:t>
            </a:r>
          </a:p>
          <a:p>
            <a:pPr marL="0" indent="0">
              <a:buNone/>
            </a:pPr>
            <a:endParaRPr lang="ko-KR"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GRANT ELECTRICAL MARKETING AND TRADING CORP. was established in the Philippines with Korean best quality manufacturers.</a:t>
            </a:r>
          </a:p>
          <a:p>
            <a:pPr marL="0" indent="0">
              <a:buNone/>
            </a:pPr>
            <a:endPar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We promise to provide not only high quality materials certified and proven by KEPCO or Korea Government Agency at the competitive price, but also the well experienced consultancy service. </a:t>
            </a:r>
          </a:p>
          <a:p>
            <a:pPr marL="0" indent="0">
              <a:buNone/>
            </a:pPr>
            <a:endPar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Also, we will contribute to the development of economy as well as improvement of electrical sector in the Philippines.</a:t>
            </a:r>
          </a:p>
          <a:p>
            <a:pPr marL="0" indent="0">
              <a:buNone/>
            </a:pPr>
            <a:endPar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lgn="r">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Engr. Sang </a:t>
            </a:r>
            <a:r>
              <a:rPr lang="en-US" altLang="ko-KR" sz="1500" dirty="0" err="1">
                <a:latin typeface="Arial Unicode MS" panose="020B0604020202020204" pitchFamily="50" charset="-127"/>
                <a:ea typeface="Arial Unicode MS" panose="020B0604020202020204" pitchFamily="50" charset="-127"/>
                <a:cs typeface="Arial Unicode MS" panose="020B0604020202020204" pitchFamily="50" charset="-127"/>
              </a:rPr>
              <a:t>Jin</a:t>
            </a: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 Sun</a:t>
            </a:r>
          </a:p>
          <a:p>
            <a:pPr marL="0" indent="0" algn="r">
              <a:buNone/>
            </a:pPr>
            <a:r>
              <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rPr>
              <a:t>President</a:t>
            </a:r>
          </a:p>
          <a:p>
            <a:pPr marL="0" indent="0" algn="r">
              <a:buNone/>
            </a:pPr>
            <a:endParaRPr lang="en-US" altLang="ko-KR" sz="1500" dirty="0">
              <a:latin typeface="Arial Unicode MS" panose="020B0604020202020204" pitchFamily="50" charset="-127"/>
              <a:ea typeface="Arial Unicode MS" panose="020B0604020202020204" pitchFamily="50" charset="-127"/>
              <a:cs typeface="Arial Unicode MS" panose="020B0604020202020204" pitchFamily="50" charset="-127"/>
            </a:endParaRPr>
          </a:p>
          <a:p>
            <a:pPr marL="0" indent="0" algn="ctr">
              <a:buNone/>
            </a:pPr>
            <a:r>
              <a:rPr lang="en-US" altLang="ko-KR" sz="1500" b="1" dirty="0">
                <a:solidFill>
                  <a:srgbClr val="00B050"/>
                </a:solidFill>
                <a:latin typeface="Arial Unicode MS" panose="020B0604020202020204" pitchFamily="50" charset="-127"/>
                <a:ea typeface="Arial Unicode MS" panose="020B0604020202020204" pitchFamily="50" charset="-127"/>
                <a:cs typeface="Arial Unicode MS" panose="020B0604020202020204" pitchFamily="50" charset="-127"/>
              </a:rPr>
              <a:t>“Go together for the bright future, God be with us always!”</a:t>
            </a:r>
            <a:endParaRPr lang="ko-KR" altLang="en-US" sz="1500" b="1" dirty="0">
              <a:solidFill>
                <a:srgbClr val="00B05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4" name="Footer Placeholder 3"/>
          <p:cNvSpPr>
            <a:spLocks noGrp="1"/>
          </p:cNvSpPr>
          <p:nvPr>
            <p:ph type="ftr" sz="quarter" idx="11"/>
          </p:nvPr>
        </p:nvSpPr>
        <p:spPr>
          <a:xfrm>
            <a:off x="1556792" y="8475137"/>
            <a:ext cx="3960440" cy="486833"/>
          </a:xfrm>
        </p:spPr>
        <p:txBody>
          <a:bodyPr/>
          <a:lstStyle/>
          <a:p>
            <a:r>
              <a:rPr lang="en-US" altLang="ko-KR" dirty="0"/>
              <a:t>GRANT ELECTRICAL MARKETIND AND TRADING CORP.</a:t>
            </a:r>
            <a:endParaRPr lang="ko-KR" altLang="en-US" dirty="0"/>
          </a:p>
        </p:txBody>
      </p:sp>
      <p:sp>
        <p:nvSpPr>
          <p:cNvPr id="5" name="Slide Number Placeholder 4"/>
          <p:cNvSpPr>
            <a:spLocks noGrp="1"/>
          </p:cNvSpPr>
          <p:nvPr>
            <p:ph type="sldNum" sz="quarter" idx="12"/>
          </p:nvPr>
        </p:nvSpPr>
        <p:spPr/>
        <p:txBody>
          <a:bodyPr/>
          <a:lstStyle/>
          <a:p>
            <a:fld id="{2B9D49DA-A50B-4741-AE38-5FBF2ABABDA9}" type="slidenum">
              <a:rPr lang="ko-KR" altLang="en-US" smtClean="0"/>
              <a:t>2</a:t>
            </a:fld>
            <a:endParaRPr lang="ko-KR" altLang="en-US"/>
          </a:p>
        </p:txBody>
      </p:sp>
    </p:spTree>
    <p:extLst>
      <p:ext uri="{BB962C8B-B14F-4D97-AF65-F5344CB8AC3E}">
        <p14:creationId xmlns:p14="http://schemas.microsoft.com/office/powerpoint/2010/main" val="135290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25152" y="366184"/>
            <a:ext cx="6172200" cy="1524000"/>
          </a:xfrm>
        </p:spPr>
        <p:txBody>
          <a:bodyPr>
            <a:normAutofit/>
          </a:bodyPr>
          <a:lstStyle/>
          <a:p>
            <a:pPr algn="l"/>
            <a:r>
              <a:rPr lang="en-US" altLang="ko-KR" sz="3200" u="sng" dirty="0">
                <a:effectLst>
                  <a:outerShdw blurRad="38100" dist="38100" dir="2700000" algn="tl">
                    <a:srgbClr val="000000">
                      <a:alpha val="43137"/>
                    </a:srgbClr>
                  </a:outerShdw>
                </a:effectLst>
              </a:rPr>
              <a:t>1. General</a:t>
            </a:r>
            <a:endParaRPr lang="ko-KR" altLang="en-US" sz="32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620688" y="1475656"/>
            <a:ext cx="5894412" cy="6394657"/>
          </a:xfrm>
        </p:spPr>
        <p:txBody>
          <a:bodyPr/>
          <a:lstStyle/>
          <a:p>
            <a:r>
              <a:rPr lang="en-US" altLang="ko-KR" sz="1800" dirty="0"/>
              <a:t>SEC NO: CS201623004 </a:t>
            </a:r>
          </a:p>
          <a:p>
            <a:r>
              <a:rPr lang="en-US" altLang="ko-KR" sz="1800" dirty="0"/>
              <a:t>MAYOR’S PERMIT</a:t>
            </a:r>
            <a:r>
              <a:rPr lang="en-US" altLang="ko-KR" sz="1800"/>
              <a:t>: 16-012104</a:t>
            </a:r>
          </a:p>
          <a:p>
            <a:r>
              <a:rPr lang="en-US" altLang="ko-KR" sz="1800" dirty="0"/>
              <a:t>BIR: 2303 (OCN: 3R0000765972)</a:t>
            </a:r>
          </a:p>
          <a:p>
            <a:r>
              <a:rPr lang="en-US" altLang="ko-KR" sz="1800" dirty="0"/>
              <a:t>TIN: 009-425-724-000</a:t>
            </a:r>
          </a:p>
          <a:p>
            <a:r>
              <a:rPr lang="en-US" altLang="ko-KR" sz="1800" dirty="0"/>
              <a:t>Capital: 10Million Pesos</a:t>
            </a:r>
          </a:p>
          <a:p>
            <a:r>
              <a:rPr lang="en-US" altLang="ko-KR" sz="1800" dirty="0"/>
              <a:t>Established: October 4th, 2016</a:t>
            </a:r>
          </a:p>
          <a:p>
            <a:r>
              <a:rPr lang="en-US" altLang="ko-KR" sz="1800" dirty="0"/>
              <a:t>Email: gemt16@gmail.com</a:t>
            </a:r>
          </a:p>
          <a:p>
            <a:r>
              <a:rPr lang="en-US" altLang="ko-KR" sz="1800" dirty="0"/>
              <a:t>Phone: 02 576 </a:t>
            </a:r>
            <a:r>
              <a:rPr lang="en-US" altLang="ko-KR" sz="1800" dirty="0">
                <a:solidFill>
                  <a:schemeClr val="tx1"/>
                </a:solidFill>
              </a:rPr>
              <a:t>5690(TELEFAX), </a:t>
            </a:r>
            <a:r>
              <a:rPr lang="en-US" altLang="ko-KR" sz="1800" dirty="0"/>
              <a:t>0</a:t>
            </a:r>
            <a:r>
              <a:rPr lang="en-US" altLang="ko-KR" sz="1800" dirty="0">
                <a:solidFill>
                  <a:schemeClr val="tx1"/>
                </a:solidFill>
              </a:rPr>
              <a:t>947 346 4009(S) </a:t>
            </a:r>
          </a:p>
          <a:p>
            <a:r>
              <a:rPr lang="en-US" altLang="ko-KR" sz="1800" dirty="0"/>
              <a:t>Website: www.grantrading.ph</a:t>
            </a:r>
          </a:p>
          <a:p>
            <a:r>
              <a:rPr lang="en-US" altLang="ko-KR" sz="1800" dirty="0"/>
              <a:t>Address: Unit 2E, Symphony Tower 1, </a:t>
            </a:r>
          </a:p>
          <a:p>
            <a:pPr marL="0" indent="0">
              <a:buNone/>
            </a:pPr>
            <a:r>
              <a:rPr lang="en-US" altLang="ko-KR" sz="1800" dirty="0"/>
              <a:t>         #6 Sgt. Esguerra Ave. South Triangle </a:t>
            </a:r>
            <a:r>
              <a:rPr lang="en-US" altLang="ko-KR" sz="1800" dirty="0" err="1"/>
              <a:t>Brgy</a:t>
            </a:r>
            <a:r>
              <a:rPr lang="en-US" altLang="ko-KR" sz="1800" dirty="0"/>
              <a:t>. Q.C.</a:t>
            </a:r>
          </a:p>
          <a:p>
            <a:r>
              <a:rPr lang="en-US" altLang="ko-KR" sz="1800" dirty="0"/>
              <a:t>Office Map</a:t>
            </a:r>
          </a:p>
          <a:p>
            <a:pPr marL="0" indent="0">
              <a:buNone/>
            </a:pPr>
            <a:endParaRPr lang="ko-KR" altLang="en-US" dirty="0"/>
          </a:p>
        </p:txBody>
      </p:sp>
      <p:sp>
        <p:nvSpPr>
          <p:cNvPr id="23" name="바닥글 개체 틀 22"/>
          <p:cNvSpPr>
            <a:spLocks noGrp="1"/>
          </p:cNvSpPr>
          <p:nvPr>
            <p:ph type="ftr" sz="quarter" idx="11"/>
          </p:nvPr>
        </p:nvSpPr>
        <p:spPr>
          <a:xfrm>
            <a:off x="1412776" y="8475137"/>
            <a:ext cx="4176464" cy="486833"/>
          </a:xfrm>
        </p:spPr>
        <p:txBody>
          <a:bodyPr/>
          <a:lstStyle/>
          <a:p>
            <a:r>
              <a:rPr lang="en-US" altLang="ko-KR" dirty="0"/>
              <a:t>GRANT ELECTRICAL MARKETIND AND TRADING CORP.</a:t>
            </a:r>
            <a:endParaRPr lang="ko-KR" altLang="en-US" dirty="0"/>
          </a:p>
        </p:txBody>
      </p:sp>
      <p:sp>
        <p:nvSpPr>
          <p:cNvPr id="24" name="슬라이드 번호 개체 틀 23"/>
          <p:cNvSpPr>
            <a:spLocks noGrp="1"/>
          </p:cNvSpPr>
          <p:nvPr>
            <p:ph type="sldNum" sz="quarter" idx="12"/>
          </p:nvPr>
        </p:nvSpPr>
        <p:spPr/>
        <p:txBody>
          <a:bodyPr/>
          <a:lstStyle/>
          <a:p>
            <a:fld id="{2B9D49DA-A50B-4741-AE38-5FBF2ABABDA9}" type="slidenum">
              <a:rPr lang="ko-KR" altLang="en-US" smtClean="0"/>
              <a:t>3</a:t>
            </a:fld>
            <a:endParaRPr lang="ko-KR" altLang="en-US"/>
          </a:p>
        </p:txBody>
      </p:sp>
      <p:grpSp>
        <p:nvGrpSpPr>
          <p:cNvPr id="22" name="그룹 21"/>
          <p:cNvGrpSpPr/>
          <p:nvPr/>
        </p:nvGrpSpPr>
        <p:grpSpPr>
          <a:xfrm>
            <a:off x="1124744" y="5796137"/>
            <a:ext cx="5112568" cy="2693823"/>
            <a:chOff x="1278433" y="5213961"/>
            <a:chExt cx="4908588" cy="3189256"/>
          </a:xfrm>
        </p:grpSpPr>
        <p:grpSp>
          <p:nvGrpSpPr>
            <p:cNvPr id="4" name="그룹 3"/>
            <p:cNvGrpSpPr/>
            <p:nvPr/>
          </p:nvGrpSpPr>
          <p:grpSpPr>
            <a:xfrm>
              <a:off x="1278433" y="5213961"/>
              <a:ext cx="4908588" cy="3189256"/>
              <a:chOff x="1265602" y="2772080"/>
              <a:chExt cx="4888340" cy="5029565"/>
            </a:xfrm>
          </p:grpSpPr>
          <p:cxnSp>
            <p:nvCxnSpPr>
              <p:cNvPr id="5" name="직선 연결선 4"/>
              <p:cNvCxnSpPr/>
              <p:nvPr/>
            </p:nvCxnSpPr>
            <p:spPr>
              <a:xfrm>
                <a:off x="3212976" y="5269473"/>
                <a:ext cx="0" cy="1102727"/>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그룹 5"/>
              <p:cNvGrpSpPr/>
              <p:nvPr/>
            </p:nvGrpSpPr>
            <p:grpSpPr>
              <a:xfrm>
                <a:off x="1265602" y="2772080"/>
                <a:ext cx="4888340" cy="5029565"/>
                <a:chOff x="1265602" y="2772080"/>
                <a:chExt cx="4888340" cy="5029565"/>
              </a:xfrm>
            </p:grpSpPr>
            <p:cxnSp>
              <p:nvCxnSpPr>
                <p:cNvPr id="7" name="직선 연결선 6"/>
                <p:cNvCxnSpPr/>
                <p:nvPr/>
              </p:nvCxnSpPr>
              <p:spPr>
                <a:xfrm>
                  <a:off x="3789040" y="3275856"/>
                  <a:ext cx="0" cy="3969732"/>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1885251" y="5292080"/>
                  <a:ext cx="1903789"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flipH="1">
                  <a:off x="3789040" y="4427984"/>
                  <a:ext cx="1584176" cy="864096"/>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2708920" y="4067944"/>
                  <a:ext cx="504056" cy="1224136"/>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3068960" y="4788024"/>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TextBox 11"/>
                <p:cNvSpPr txBox="1"/>
                <p:nvPr/>
              </p:nvSpPr>
              <p:spPr>
                <a:xfrm>
                  <a:off x="3356992" y="2772080"/>
                  <a:ext cx="1224136" cy="574642"/>
                </a:xfrm>
                <a:prstGeom prst="rect">
                  <a:avLst/>
                </a:prstGeom>
                <a:noFill/>
              </p:spPr>
              <p:txBody>
                <a:bodyPr wrap="square" rtlCol="0">
                  <a:spAutoFit/>
                </a:bodyPr>
                <a:lstStyle/>
                <a:p>
                  <a:r>
                    <a:rPr lang="en-US" altLang="ko-KR" sz="1400" dirty="0"/>
                    <a:t>SM North</a:t>
                  </a:r>
                  <a:endParaRPr lang="ko-KR" altLang="en-US" sz="1400" dirty="0"/>
                </a:p>
              </p:txBody>
            </p:sp>
            <p:sp>
              <p:nvSpPr>
                <p:cNvPr id="13" name="TextBox 12"/>
                <p:cNvSpPr txBox="1"/>
                <p:nvPr/>
              </p:nvSpPr>
              <p:spPr>
                <a:xfrm>
                  <a:off x="3356992" y="7227003"/>
                  <a:ext cx="1409941" cy="574642"/>
                </a:xfrm>
                <a:prstGeom prst="rect">
                  <a:avLst/>
                </a:prstGeom>
                <a:noFill/>
              </p:spPr>
              <p:txBody>
                <a:bodyPr wrap="square" rtlCol="0">
                  <a:spAutoFit/>
                </a:bodyPr>
                <a:lstStyle/>
                <a:p>
                  <a:r>
                    <a:rPr lang="en-US" altLang="ko-KR" sz="1400" dirty="0" err="1"/>
                    <a:t>Cubao</a:t>
                  </a:r>
                  <a:endParaRPr lang="en-US" altLang="ko-KR" sz="1400" dirty="0"/>
                </a:p>
              </p:txBody>
            </p:sp>
            <p:sp>
              <p:nvSpPr>
                <p:cNvPr id="14" name="TextBox 13"/>
                <p:cNvSpPr txBox="1"/>
                <p:nvPr/>
              </p:nvSpPr>
              <p:spPr>
                <a:xfrm>
                  <a:off x="3429000" y="4409982"/>
                  <a:ext cx="1008112" cy="342040"/>
                </a:xfrm>
                <a:prstGeom prst="rect">
                  <a:avLst/>
                </a:prstGeom>
                <a:gradFill>
                  <a:gsLst>
                    <a:gs pos="0">
                      <a:srgbClr val="FF3399"/>
                    </a:gs>
                    <a:gs pos="89171">
                      <a:srgbClr val="138FB8"/>
                    </a:gs>
                    <a:gs pos="10000">
                      <a:srgbClr val="FF6633"/>
                    </a:gs>
                    <a:gs pos="50000">
                      <a:srgbClr val="FFFF00"/>
                    </a:gs>
                    <a:gs pos="90000">
                      <a:srgbClr val="01A78F"/>
                    </a:gs>
                    <a:gs pos="100000">
                      <a:srgbClr val="3366FF"/>
                    </a:gs>
                  </a:gsLst>
                  <a:lin ang="5400000" scaled="0"/>
                </a:gradFill>
              </p:spPr>
              <p:txBody>
                <a:bodyPr wrap="square" lIns="0" rIns="0" rtlCol="0" anchor="ctr" anchorCtr="1">
                  <a:noAutofit/>
                </a:bodyPr>
                <a:lstStyle/>
                <a:p>
                  <a:r>
                    <a:rPr lang="en-US" altLang="ko-KR" sz="1200" b="1" dirty="0"/>
                    <a:t>MRT GMA</a:t>
                  </a:r>
                  <a:endParaRPr lang="ko-KR" altLang="en-US" sz="1200" b="1" dirty="0"/>
                </a:p>
              </p:txBody>
            </p:sp>
            <p:sp>
              <p:nvSpPr>
                <p:cNvPr id="15" name="TextBox 14"/>
                <p:cNvSpPr txBox="1"/>
                <p:nvPr/>
              </p:nvSpPr>
              <p:spPr>
                <a:xfrm>
                  <a:off x="5361854" y="3847634"/>
                  <a:ext cx="792088" cy="976890"/>
                </a:xfrm>
                <a:prstGeom prst="rect">
                  <a:avLst/>
                </a:prstGeom>
                <a:noFill/>
              </p:spPr>
              <p:txBody>
                <a:bodyPr wrap="square" rtlCol="0">
                  <a:spAutoFit/>
                </a:bodyPr>
                <a:lstStyle/>
                <a:p>
                  <a:r>
                    <a:rPr lang="en-US" altLang="ko-KR" sz="1400" dirty="0"/>
                    <a:t>Q.C</a:t>
                  </a:r>
                </a:p>
                <a:p>
                  <a:r>
                    <a:rPr lang="en-US" altLang="ko-KR" sz="1400" dirty="0"/>
                    <a:t>Circle</a:t>
                  </a:r>
                  <a:endParaRPr lang="ko-KR" altLang="en-US" sz="1400" dirty="0"/>
                </a:p>
              </p:txBody>
            </p:sp>
            <p:sp>
              <p:nvSpPr>
                <p:cNvPr id="16" name="TextBox 15"/>
                <p:cNvSpPr txBox="1"/>
                <p:nvPr/>
              </p:nvSpPr>
              <p:spPr>
                <a:xfrm>
                  <a:off x="1265602" y="4923186"/>
                  <a:ext cx="936104" cy="976890"/>
                </a:xfrm>
                <a:prstGeom prst="rect">
                  <a:avLst/>
                </a:prstGeom>
                <a:noFill/>
              </p:spPr>
              <p:txBody>
                <a:bodyPr wrap="square" rtlCol="0">
                  <a:spAutoFit/>
                </a:bodyPr>
                <a:lstStyle/>
                <a:p>
                  <a:r>
                    <a:rPr lang="en-US" altLang="ko-KR" sz="1400" dirty="0" err="1"/>
                    <a:t>Timog</a:t>
                  </a:r>
                  <a:endParaRPr lang="en-US" altLang="ko-KR" sz="1400" dirty="0"/>
                </a:p>
                <a:p>
                  <a:r>
                    <a:rPr lang="en-US" altLang="ko-KR" sz="1400" dirty="0"/>
                    <a:t>Circle</a:t>
                  </a:r>
                  <a:endParaRPr lang="ko-KR" altLang="en-US" sz="1400" dirty="0"/>
                </a:p>
              </p:txBody>
            </p:sp>
            <p:cxnSp>
              <p:nvCxnSpPr>
                <p:cNvPr id="17" name="직선 연결선 16"/>
                <p:cNvCxnSpPr/>
                <p:nvPr/>
              </p:nvCxnSpPr>
              <p:spPr>
                <a:xfrm flipH="1">
                  <a:off x="3212976" y="4860032"/>
                  <a:ext cx="576064" cy="40944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19594" y="4385409"/>
                  <a:ext cx="936104" cy="747035"/>
                </a:xfrm>
                <a:prstGeom prst="rect">
                  <a:avLst/>
                </a:prstGeom>
                <a:noFill/>
              </p:spPr>
              <p:txBody>
                <a:bodyPr wrap="square" rtlCol="0">
                  <a:spAutoFit/>
                </a:bodyPr>
                <a:lstStyle/>
                <a:p>
                  <a:r>
                    <a:rPr lang="en-US" altLang="ko-KR" sz="2000" b="1" dirty="0">
                      <a:solidFill>
                        <a:srgbClr val="FF0000"/>
                      </a:solidFill>
                    </a:rPr>
                    <a:t>Office</a:t>
                  </a:r>
                  <a:endParaRPr lang="ko-KR" altLang="en-US" sz="2000" b="1" dirty="0">
                    <a:solidFill>
                      <a:srgbClr val="FF0000"/>
                    </a:solidFill>
                  </a:endParaRPr>
                </a:p>
              </p:txBody>
            </p:sp>
            <p:sp>
              <p:nvSpPr>
                <p:cNvPr id="19" name="TextBox 18"/>
                <p:cNvSpPr txBox="1"/>
                <p:nvPr/>
              </p:nvSpPr>
              <p:spPr>
                <a:xfrm>
                  <a:off x="2060848" y="3478302"/>
                  <a:ext cx="1152128" cy="517177"/>
                </a:xfrm>
                <a:prstGeom prst="rect">
                  <a:avLst/>
                </a:prstGeom>
                <a:noFill/>
              </p:spPr>
              <p:txBody>
                <a:bodyPr wrap="square" rtlCol="0">
                  <a:spAutoFit/>
                </a:bodyPr>
                <a:lstStyle/>
                <a:p>
                  <a:r>
                    <a:rPr lang="en-US" altLang="ko-KR" sz="1200" dirty="0"/>
                    <a:t>ABS-CBN</a:t>
                  </a:r>
                  <a:endParaRPr lang="ko-KR" altLang="en-US" sz="1200" dirty="0"/>
                </a:p>
              </p:txBody>
            </p:sp>
            <p:sp>
              <p:nvSpPr>
                <p:cNvPr id="20" name="TextBox 19"/>
                <p:cNvSpPr txBox="1"/>
                <p:nvPr/>
              </p:nvSpPr>
              <p:spPr>
                <a:xfrm>
                  <a:off x="3831208" y="5064752"/>
                  <a:ext cx="180019" cy="1892960"/>
                </a:xfrm>
                <a:prstGeom prst="rect">
                  <a:avLst/>
                </a:prstGeom>
                <a:noFill/>
              </p:spPr>
              <p:txBody>
                <a:bodyPr wrap="square" rtlCol="0" anchor="ctr">
                  <a:spAutoFit/>
                </a:bodyPr>
                <a:lstStyle/>
                <a:p>
                  <a:pPr algn="dist"/>
                  <a:r>
                    <a:rPr lang="en-US" altLang="ko-KR" dirty="0"/>
                    <a:t>EDSA</a:t>
                  </a:r>
                  <a:endParaRPr lang="ko-KR" altLang="en-US" dirty="0"/>
                </a:p>
              </p:txBody>
            </p:sp>
          </p:grpSp>
        </p:grpSp>
        <p:sp>
          <p:nvSpPr>
            <p:cNvPr id="21" name="TextBox 20"/>
            <p:cNvSpPr txBox="1"/>
            <p:nvPr/>
          </p:nvSpPr>
          <p:spPr>
            <a:xfrm>
              <a:off x="2399096" y="6553328"/>
              <a:ext cx="1029904" cy="253916"/>
            </a:xfrm>
            <a:prstGeom prst="rect">
              <a:avLst/>
            </a:prstGeom>
            <a:noFill/>
          </p:spPr>
          <p:txBody>
            <a:bodyPr wrap="square" rtlCol="0">
              <a:spAutoFit/>
            </a:bodyPr>
            <a:lstStyle/>
            <a:p>
              <a:r>
                <a:rPr lang="en-US" altLang="ko-KR" sz="1050" dirty="0"/>
                <a:t>CALTEX ☆</a:t>
              </a:r>
              <a:endParaRPr lang="ko-KR" altLang="en-US" sz="1050" dirty="0"/>
            </a:p>
          </p:txBody>
        </p:sp>
      </p:grpSp>
      <p:cxnSp>
        <p:nvCxnSpPr>
          <p:cNvPr id="35" name="직선 연결선 34"/>
          <p:cNvCxnSpPr/>
          <p:nvPr/>
        </p:nvCxnSpPr>
        <p:spPr>
          <a:xfrm flipV="1">
            <a:off x="5013176" y="6174388"/>
            <a:ext cx="0" cy="643633"/>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81128" y="6228184"/>
            <a:ext cx="648072" cy="276999"/>
          </a:xfrm>
          <a:prstGeom prst="rect">
            <a:avLst/>
          </a:prstGeom>
          <a:noFill/>
        </p:spPr>
        <p:txBody>
          <a:bodyPr wrap="square" rtlCol="0">
            <a:spAutoFit/>
          </a:bodyPr>
          <a:lstStyle/>
          <a:p>
            <a:r>
              <a:rPr lang="en-US" altLang="ko-KR" sz="1200" b="1" dirty="0"/>
              <a:t>NEA</a:t>
            </a:r>
            <a:endParaRPr lang="ko-KR" altLang="en-US" sz="1200" b="1" dirty="0"/>
          </a:p>
        </p:txBody>
      </p:sp>
    </p:spTree>
    <p:extLst>
      <p:ext uri="{BB962C8B-B14F-4D97-AF65-F5344CB8AC3E}">
        <p14:creationId xmlns:p14="http://schemas.microsoft.com/office/powerpoint/2010/main" val="14021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11231" y="5467389"/>
            <a:ext cx="1808083" cy="1734782"/>
          </a:xfrm>
          <a:prstGeom prst="rect">
            <a:avLst/>
          </a:prstGeom>
        </p:spPr>
      </p:pic>
      <p:sp>
        <p:nvSpPr>
          <p:cNvPr id="2" name="제목 1"/>
          <p:cNvSpPr>
            <a:spLocks noGrp="1"/>
          </p:cNvSpPr>
          <p:nvPr>
            <p:ph type="title"/>
          </p:nvPr>
        </p:nvSpPr>
        <p:spPr>
          <a:xfrm>
            <a:off x="495300" y="366184"/>
            <a:ext cx="6172200" cy="1037464"/>
          </a:xfrm>
        </p:spPr>
        <p:txBody>
          <a:bodyPr>
            <a:noAutofit/>
          </a:bodyPr>
          <a:lstStyle/>
          <a:p>
            <a:pPr algn="l"/>
            <a:r>
              <a:rPr lang="en-US" altLang="ko-KR" sz="3600" u="sng" dirty="0">
                <a:effectLst>
                  <a:outerShdw blurRad="38100" dist="38100" dir="2700000" algn="tl">
                    <a:srgbClr val="000000">
                      <a:alpha val="43137"/>
                    </a:srgbClr>
                  </a:outerShdw>
                </a:effectLst>
              </a:rPr>
              <a:t>2. Products </a:t>
            </a:r>
            <a:br>
              <a:rPr lang="en-US" altLang="ko-KR" sz="3600" u="sng" dirty="0">
                <a:effectLst>
                  <a:outerShdw blurRad="38100" dist="38100" dir="2700000" algn="tl">
                    <a:srgbClr val="000000">
                      <a:alpha val="43137"/>
                    </a:srgbClr>
                  </a:outerShdw>
                </a:effectLst>
              </a:rPr>
            </a:br>
            <a:r>
              <a:rPr lang="en-US" altLang="ko-KR" sz="3600" u="sng" dirty="0">
                <a:effectLst>
                  <a:outerShdw blurRad="38100" dist="38100" dir="2700000" algn="tl">
                    <a:srgbClr val="000000">
                      <a:alpha val="43137"/>
                    </a:srgbClr>
                  </a:outerShdw>
                </a:effectLst>
              </a:rPr>
              <a:t> </a:t>
            </a:r>
            <a:endParaRPr lang="ko-KR" altLang="en-US" sz="36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188640" y="1547664"/>
            <a:ext cx="4310236" cy="6048672"/>
          </a:xfrm>
        </p:spPr>
        <p:txBody>
          <a:bodyPr>
            <a:normAutofit lnSpcReduction="10000"/>
          </a:bodyPr>
          <a:lstStyle/>
          <a:p>
            <a:r>
              <a:rPr lang="en-US" altLang="ko-KR" sz="2400" dirty="0"/>
              <a:t>Pole Transformer </a:t>
            </a:r>
          </a:p>
          <a:p>
            <a:pPr lvl="1"/>
            <a:r>
              <a:rPr lang="en-US" altLang="ko-KR" sz="1800" u="sng" dirty="0"/>
              <a:t>“KP Electric” Exclusive Distributor</a:t>
            </a:r>
          </a:p>
          <a:p>
            <a:pPr lvl="1"/>
            <a:r>
              <a:rPr lang="en-US" altLang="ko-KR" sz="1800" dirty="0"/>
              <a:t>Voltage Level: 13.2~34.5kV</a:t>
            </a:r>
          </a:p>
          <a:p>
            <a:pPr lvl="1"/>
            <a:r>
              <a:rPr lang="en-US" altLang="ko-KR" sz="1800" dirty="0"/>
              <a:t>Capacity: 5~333kVA</a:t>
            </a:r>
          </a:p>
          <a:p>
            <a:pPr lvl="1"/>
            <a:r>
              <a:rPr lang="en-US" altLang="ko-KR" sz="1800" dirty="0"/>
              <a:t>NEA standard</a:t>
            </a:r>
          </a:p>
          <a:p>
            <a:pPr lvl="1"/>
            <a:r>
              <a:rPr lang="en-US" altLang="ko-KR" sz="1800" dirty="0"/>
              <a:t>Silicon or Amorphous core, </a:t>
            </a:r>
          </a:p>
          <a:p>
            <a:pPr marL="457200" lvl="1" indent="0">
              <a:buNone/>
            </a:pPr>
            <a:r>
              <a:rPr lang="en-US" altLang="ko-KR" sz="1800" dirty="0"/>
              <a:t>   Copper or Aluminum coil</a:t>
            </a:r>
          </a:p>
          <a:p>
            <a:r>
              <a:rPr lang="en-US" altLang="ko-KR" sz="2400" dirty="0"/>
              <a:t>Power Transformer </a:t>
            </a:r>
            <a:br>
              <a:rPr lang="en-US" altLang="ko-KR" sz="2400" dirty="0"/>
            </a:br>
            <a:r>
              <a:rPr lang="en-US" altLang="ko-KR" sz="2400" dirty="0"/>
              <a:t>(KP Electric)</a:t>
            </a:r>
          </a:p>
          <a:p>
            <a:pPr lvl="1"/>
            <a:r>
              <a:rPr lang="en-US" altLang="ko-KR" sz="1800" dirty="0"/>
              <a:t>Voltage Level: 69kV</a:t>
            </a:r>
          </a:p>
          <a:p>
            <a:pPr lvl="1"/>
            <a:r>
              <a:rPr lang="en-US" altLang="ko-KR" sz="1800" dirty="0"/>
              <a:t>Capacity: Up to 60MVA</a:t>
            </a:r>
          </a:p>
          <a:p>
            <a:pPr lvl="1"/>
            <a:r>
              <a:rPr lang="en-US" altLang="ko-KR" sz="1800" dirty="0"/>
              <a:t>Oil Type: Natural oil</a:t>
            </a:r>
            <a:endParaRPr lang="en-US" altLang="ko-KR" sz="2400" dirty="0"/>
          </a:p>
          <a:p>
            <a:r>
              <a:rPr lang="en-US" altLang="ko-KR" sz="2400" dirty="0"/>
              <a:t>Other Transformers</a:t>
            </a:r>
          </a:p>
          <a:p>
            <a:pPr marL="742950" lvl="2" indent="-342900">
              <a:buFont typeface="맑은 고딕" panose="020B0503020000020004" pitchFamily="50" charset="-127"/>
              <a:buChar char="–"/>
            </a:pPr>
            <a:r>
              <a:rPr lang="en-US" altLang="ko-KR" sz="1800" dirty="0"/>
              <a:t>PAD Transformer </a:t>
            </a:r>
          </a:p>
          <a:p>
            <a:pPr marL="742950" lvl="2" indent="-342900">
              <a:buFont typeface="맑은 고딕" panose="020B0503020000020004" pitchFamily="50" charset="-127"/>
              <a:buChar char="–"/>
            </a:pPr>
            <a:r>
              <a:rPr lang="en-US" altLang="ko-KR" sz="1800" dirty="0"/>
              <a:t>Oil Merged Transformer</a:t>
            </a:r>
          </a:p>
          <a:p>
            <a:pPr marL="742950" lvl="2" indent="-342900">
              <a:buFont typeface="맑은 고딕" panose="020B0503020000020004" pitchFamily="50" charset="-127"/>
              <a:buChar char="–"/>
            </a:pPr>
            <a:r>
              <a:rPr lang="en-US" altLang="ko-KR" sz="1800" dirty="0"/>
              <a:t>Cast Resin Transformer</a:t>
            </a:r>
          </a:p>
          <a:p>
            <a:pPr marL="400050" lvl="2" indent="0">
              <a:buNone/>
            </a:pPr>
            <a:r>
              <a:rPr lang="en-US" altLang="ko-KR" sz="1800" dirty="0"/>
              <a:t>(Voltage Level: 13.2~34.5kV)</a:t>
            </a:r>
          </a:p>
        </p:txBody>
      </p:sp>
      <p:sp>
        <p:nvSpPr>
          <p:cNvPr id="5" name="바닥글 개체 틀 4"/>
          <p:cNvSpPr>
            <a:spLocks noGrp="1"/>
          </p:cNvSpPr>
          <p:nvPr>
            <p:ph type="ftr" sz="quarter" idx="11"/>
          </p:nvPr>
        </p:nvSpPr>
        <p:spPr>
          <a:xfrm>
            <a:off x="1052736" y="8621671"/>
            <a:ext cx="4418628" cy="486833"/>
          </a:xfrm>
        </p:spPr>
        <p:txBody>
          <a:bodyPr/>
          <a:lstStyle/>
          <a:p>
            <a:r>
              <a:rPr lang="en-US" altLang="ko-KR" dirty="0"/>
              <a:t>GRANT ELECTRICAL MARKETIND AND TRADING CORP.</a:t>
            </a:r>
            <a:endParaRPr lang="ko-KR" altLang="en-US" dirty="0"/>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4</a:t>
            </a:fld>
            <a:endParaRPr lang="ko-KR" altLang="en-US"/>
          </a:p>
        </p:txBody>
      </p:sp>
      <p:sp>
        <p:nvSpPr>
          <p:cNvPr id="4" name="TextBox 3"/>
          <p:cNvSpPr txBox="1"/>
          <p:nvPr/>
        </p:nvSpPr>
        <p:spPr>
          <a:xfrm>
            <a:off x="4725144" y="1691680"/>
            <a:ext cx="1872208" cy="6463308"/>
          </a:xfrm>
          <a:prstGeom prst="rect">
            <a:avLst/>
          </a:prstGeom>
          <a:noFill/>
        </p:spPr>
        <p:txBody>
          <a:bodyPr wrap="square" rtlCol="0">
            <a:spAutoFit/>
          </a:bodyPr>
          <a:lstStyle/>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236" y="3688165"/>
            <a:ext cx="2010418" cy="155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7329" y="7599238"/>
            <a:ext cx="5749984" cy="107721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altLang="ko-KR" sz="1600" b="1" dirty="0">
                <a:solidFill>
                  <a:srgbClr val="FF0000"/>
                </a:solidFill>
              </a:rPr>
              <a:t>KP Electric was selected the best quality</a:t>
            </a:r>
            <a:r>
              <a:rPr lang="ko-KR" altLang="en-US" sz="1600" b="1" dirty="0">
                <a:solidFill>
                  <a:srgbClr val="FF0000"/>
                </a:solidFill>
              </a:rPr>
              <a:t> </a:t>
            </a:r>
            <a:r>
              <a:rPr lang="en-US" altLang="ko-KR" sz="1600" b="1" dirty="0">
                <a:solidFill>
                  <a:srgbClr val="FF0000"/>
                </a:solidFill>
              </a:rPr>
              <a:t>manufacturer by KEPCO in June, 2016.</a:t>
            </a:r>
          </a:p>
          <a:p>
            <a:pPr marL="285750" indent="-285750">
              <a:buFont typeface="Wingdings" panose="05000000000000000000" pitchFamily="2" charset="2"/>
              <a:buChar char="Ø"/>
            </a:pPr>
            <a:r>
              <a:rPr lang="en-US" altLang="ko-KR" sz="1600" b="1" dirty="0">
                <a:solidFill>
                  <a:srgbClr val="FF0000"/>
                </a:solidFill>
              </a:rPr>
              <a:t>KP Electric has supplied the highest number of DTR to KEPCO since 2013.</a:t>
            </a:r>
            <a:endParaRPr lang="ko-KR" altLang="en-US" sz="1600" dirty="0"/>
          </a:p>
        </p:txBody>
      </p:sp>
      <p:sp>
        <p:nvSpPr>
          <p:cNvPr id="11" name="제목 1"/>
          <p:cNvSpPr txBox="1">
            <a:spLocks/>
          </p:cNvSpPr>
          <p:nvPr/>
        </p:nvSpPr>
        <p:spPr>
          <a:xfrm>
            <a:off x="495300" y="1153295"/>
            <a:ext cx="6172200" cy="682401"/>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v"/>
            </a:pPr>
            <a:r>
              <a:rPr lang="en-US" altLang="ko-KR" sz="3200" u="sng" dirty="0">
                <a:effectLst>
                  <a:outerShdw blurRad="38100" dist="38100" dir="2700000" algn="tl">
                    <a:srgbClr val="000000">
                      <a:alpha val="43137"/>
                    </a:srgbClr>
                  </a:outerShdw>
                </a:effectLst>
              </a:rPr>
              <a:t>Transformers </a:t>
            </a:r>
            <a:br>
              <a:rPr lang="en-US" altLang="ko-KR" sz="3200" u="sng" dirty="0">
                <a:effectLst>
                  <a:outerShdw blurRad="38100" dist="38100" dir="2700000" algn="tl">
                    <a:srgbClr val="000000">
                      <a:alpha val="43137"/>
                    </a:srgbClr>
                  </a:outerShdw>
                </a:effectLst>
              </a:rPr>
            </a:br>
            <a:r>
              <a:rPr lang="en-US" altLang="ko-KR" sz="3200" u="sng" dirty="0">
                <a:effectLst>
                  <a:outerShdw blurRad="38100" dist="38100" dir="2700000" algn="tl">
                    <a:srgbClr val="000000">
                      <a:alpha val="43137"/>
                    </a:srgbClr>
                  </a:outerShdw>
                </a:effectLst>
              </a:rPr>
              <a:t> </a:t>
            </a:r>
            <a:endParaRPr lang="ko-KR" altLang="en-US" sz="3200" u="sng"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4"/>
          <a:stretch>
            <a:fillRect/>
          </a:stretch>
        </p:blipFill>
        <p:spPr>
          <a:xfrm>
            <a:off x="4442276" y="1400327"/>
            <a:ext cx="1985381" cy="1776622"/>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197475" y="5501566"/>
            <a:ext cx="1585863" cy="166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22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2900" y="366184"/>
            <a:ext cx="6398468" cy="1524000"/>
          </a:xfrm>
        </p:spPr>
        <p:txBody>
          <a:bodyPr>
            <a:normAutofit/>
          </a:bodyPr>
          <a:lstStyle/>
          <a:p>
            <a:pPr marL="457200" indent="-457200" algn="l">
              <a:buFont typeface="Wingdings" panose="05000000000000000000" pitchFamily="2" charset="2"/>
              <a:buChar char="v"/>
            </a:pPr>
            <a:r>
              <a:rPr lang="en-US" altLang="ko-KR" sz="3200" u="sng" dirty="0">
                <a:effectLst>
                  <a:outerShdw blurRad="38100" dist="38100" dir="2700000" algn="tl">
                    <a:srgbClr val="000000">
                      <a:alpha val="43137"/>
                    </a:srgbClr>
                  </a:outerShdw>
                </a:effectLst>
              </a:rPr>
              <a:t>Breakers &amp; Switches</a:t>
            </a:r>
            <a:endParaRPr lang="ko-KR" altLang="en-US" sz="32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308156" y="1619672"/>
            <a:ext cx="4238228" cy="6250641"/>
          </a:xfrm>
        </p:spPr>
        <p:txBody>
          <a:bodyPr>
            <a:normAutofit/>
          </a:bodyPr>
          <a:lstStyle/>
          <a:p>
            <a:r>
              <a:rPr lang="en-US" altLang="ko-KR" sz="2400" dirty="0" err="1"/>
              <a:t>Recloser</a:t>
            </a:r>
            <a:endParaRPr lang="en-US" altLang="ko-KR" sz="2400" dirty="0"/>
          </a:p>
          <a:p>
            <a:pPr lvl="1">
              <a:buFontTx/>
              <a:buChar char="-"/>
            </a:pPr>
            <a:r>
              <a:rPr lang="en-US" altLang="ko-KR" sz="2000" dirty="0"/>
              <a:t>SF6 Gas Insulated,                               Vacuum Interruption Type</a:t>
            </a:r>
          </a:p>
          <a:p>
            <a:pPr lvl="1">
              <a:buFontTx/>
              <a:buChar char="-"/>
            </a:pPr>
            <a:r>
              <a:rPr lang="en-US" altLang="ko-KR" sz="2000" dirty="0"/>
              <a:t>Solid type</a:t>
            </a:r>
          </a:p>
          <a:p>
            <a:pPr lvl="1"/>
            <a:r>
              <a:rPr lang="en-US" altLang="ko-KR" sz="2000" dirty="0"/>
              <a:t>Voltage Level: 13.2~35kV</a:t>
            </a:r>
          </a:p>
          <a:p>
            <a:pPr marL="457200" lvl="1" indent="0">
              <a:buNone/>
            </a:pPr>
            <a:r>
              <a:rPr lang="en-US" altLang="ko-KR" sz="1400" dirty="0">
                <a:solidFill>
                  <a:srgbClr val="FF0000"/>
                </a:solidFill>
              </a:rPr>
              <a:t> </a:t>
            </a:r>
          </a:p>
          <a:p>
            <a:r>
              <a:rPr lang="en-US" altLang="ko-KR" sz="2400" dirty="0"/>
              <a:t>Solid Type or SF6 Type Switches (PAD, LBS)</a:t>
            </a:r>
          </a:p>
          <a:p>
            <a:pPr lvl="1"/>
            <a:r>
              <a:rPr lang="en-US" altLang="ko-KR" sz="2000" u="sng" dirty="0" err="1"/>
              <a:t>Dongyang</a:t>
            </a:r>
            <a:r>
              <a:rPr lang="en-US" altLang="ko-KR" sz="2000" u="sng" dirty="0"/>
              <a:t> ECC Corp. Exclusive Distributor</a:t>
            </a:r>
          </a:p>
          <a:p>
            <a:pPr marL="457200" lvl="1" indent="0">
              <a:buNone/>
            </a:pPr>
            <a:r>
              <a:rPr lang="en-US" altLang="ko-KR" sz="2000" dirty="0"/>
              <a:t>   KEPCO Trust Partner</a:t>
            </a:r>
          </a:p>
          <a:p>
            <a:pPr lvl="1"/>
            <a:r>
              <a:rPr lang="en-US" altLang="ko-KR" sz="2000" dirty="0"/>
              <a:t>Korean Best Quality </a:t>
            </a:r>
          </a:p>
          <a:p>
            <a:pPr lvl="1"/>
            <a:r>
              <a:rPr lang="en-US" altLang="ko-KR" sz="2000" dirty="0"/>
              <a:t>Voltage Level: 13.2~35kV</a:t>
            </a:r>
          </a:p>
          <a:p>
            <a:pPr marL="457200" lvl="1" indent="0">
              <a:buNone/>
            </a:pPr>
            <a:endParaRPr lang="en-US" altLang="ko-KR" sz="2000" dirty="0"/>
          </a:p>
          <a:p>
            <a:pPr lvl="1"/>
            <a:endParaRPr lang="en-US" altLang="ko-KR" sz="2000" dirty="0"/>
          </a:p>
        </p:txBody>
      </p:sp>
      <p:sp>
        <p:nvSpPr>
          <p:cNvPr id="5" name="바닥글 개체 틀 4"/>
          <p:cNvSpPr>
            <a:spLocks noGrp="1"/>
          </p:cNvSpPr>
          <p:nvPr>
            <p:ph type="ftr" sz="quarter" idx="11"/>
          </p:nvPr>
        </p:nvSpPr>
        <p:spPr>
          <a:xfrm>
            <a:off x="1582324" y="8532441"/>
            <a:ext cx="3960440" cy="432048"/>
          </a:xfrm>
        </p:spPr>
        <p:txBody>
          <a:bodyPr/>
          <a:lstStyle/>
          <a:p>
            <a:r>
              <a:rPr lang="en-US" altLang="ko-KR" dirty="0"/>
              <a:t>GRANT ELECTRICAL MARKETIND AND TRADING CORP.</a:t>
            </a:r>
            <a:endParaRPr lang="ko-KR" altLang="en-US" dirty="0"/>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5</a:t>
            </a:fld>
            <a:endParaRPr lang="ko-KR" altLang="en-US" dirty="0"/>
          </a:p>
        </p:txBody>
      </p:sp>
      <p:sp>
        <p:nvSpPr>
          <p:cNvPr id="4" name="TextBox 3"/>
          <p:cNvSpPr txBox="1"/>
          <p:nvPr/>
        </p:nvSpPr>
        <p:spPr>
          <a:xfrm>
            <a:off x="4665510" y="2044172"/>
            <a:ext cx="1800200" cy="4524315"/>
          </a:xfrm>
          <a:prstGeom prst="rect">
            <a:avLst/>
          </a:prstGeom>
          <a:noFill/>
        </p:spPr>
        <p:txBody>
          <a:bodyPr wrap="square" rtlCol="0">
            <a:spAutoFit/>
          </a:bodyPr>
          <a:lstStyle/>
          <a:p>
            <a:r>
              <a:rPr lang="ko-KR" altLang="en-US" dirty="0"/>
              <a:t>사진</a:t>
            </a:r>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pic>
        <p:nvPicPr>
          <p:cNvPr id="7" name="Picture 153" descr="인텍폴리머리크로져"/>
          <p:cNvPicPr>
            <a:picLocks noChangeAspect="1" noChangeArrowheads="1"/>
          </p:cNvPicPr>
          <p:nvPr/>
        </p:nvPicPr>
        <p:blipFill>
          <a:blip r:embed="rId2" cstate="print"/>
          <a:srcRect/>
          <a:stretch>
            <a:fillRect/>
          </a:stretch>
        </p:blipFill>
        <p:spPr bwMode="auto">
          <a:xfrm>
            <a:off x="4584667" y="4976967"/>
            <a:ext cx="1701752" cy="1611974"/>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279" y="6410195"/>
            <a:ext cx="1736184" cy="128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130" y="1677001"/>
            <a:ext cx="1869289" cy="115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43988" y="7699736"/>
            <a:ext cx="5837111" cy="830997"/>
          </a:xfrm>
          <a:prstGeom prst="rect">
            <a:avLst/>
          </a:prstGeom>
          <a:noFill/>
          <a:ln>
            <a:solidFill>
              <a:schemeClr val="tx1"/>
            </a:solidFill>
          </a:ln>
        </p:spPr>
        <p:txBody>
          <a:bodyPr wrap="none" rtlCol="0">
            <a:spAutoFit/>
          </a:bodyPr>
          <a:lstStyle/>
          <a:p>
            <a:pPr marL="285750" indent="-285750">
              <a:buFont typeface="Wingdings" panose="05000000000000000000" pitchFamily="2" charset="2"/>
              <a:buChar char="Ø"/>
            </a:pPr>
            <a:r>
              <a:rPr lang="en-US" altLang="ko-KR" sz="1600" b="1" dirty="0">
                <a:solidFill>
                  <a:srgbClr val="FF0000"/>
                </a:solidFill>
              </a:rPr>
              <a:t>25kV level Breakers and Switches are recommended</a:t>
            </a:r>
            <a:r>
              <a:rPr lang="ko-KR" altLang="en-US" sz="1600" b="1" dirty="0">
                <a:solidFill>
                  <a:srgbClr val="FF0000"/>
                </a:solidFill>
              </a:rPr>
              <a:t> </a:t>
            </a:r>
            <a:endParaRPr lang="en-US" altLang="ko-KR" sz="1600" b="1" dirty="0">
              <a:solidFill>
                <a:srgbClr val="FF0000"/>
              </a:solidFill>
            </a:endParaRPr>
          </a:p>
          <a:p>
            <a:r>
              <a:rPr lang="en-US" altLang="ko-KR" sz="1600" b="1" dirty="0">
                <a:solidFill>
                  <a:srgbClr val="FF0000"/>
                </a:solidFill>
              </a:rPr>
              <a:t>    - Price is not big different, More stable in the line</a:t>
            </a:r>
          </a:p>
          <a:p>
            <a:r>
              <a:rPr lang="en-US" altLang="ko-KR" sz="1600" b="1" dirty="0">
                <a:solidFill>
                  <a:srgbClr val="FF0000"/>
                </a:solidFill>
              </a:rPr>
              <a:t>    - For future voltage upgrading from 13.2kV to 23kV</a:t>
            </a:r>
            <a:endParaRPr lang="ko-KR" altLang="en-US" sz="1600" dirty="0"/>
          </a:p>
        </p:txBody>
      </p:sp>
      <p:pic>
        <p:nvPicPr>
          <p:cNvPr id="8" name="Picture 7"/>
          <p:cNvPicPr>
            <a:picLocks noChangeAspect="1"/>
          </p:cNvPicPr>
          <p:nvPr/>
        </p:nvPicPr>
        <p:blipFill>
          <a:blip r:embed="rId5"/>
          <a:stretch>
            <a:fillRect/>
          </a:stretch>
        </p:blipFill>
        <p:spPr>
          <a:xfrm>
            <a:off x="4366831" y="3455708"/>
            <a:ext cx="2056631" cy="1671801"/>
          </a:xfrm>
          <a:prstGeom prst="rect">
            <a:avLst/>
          </a:prstGeom>
        </p:spPr>
      </p:pic>
    </p:spTree>
    <p:extLst>
      <p:ext uri="{BB962C8B-B14F-4D97-AF65-F5344CB8AC3E}">
        <p14:creationId xmlns:p14="http://schemas.microsoft.com/office/powerpoint/2010/main" val="56888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marL="457200" indent="-457200" algn="l">
              <a:buFont typeface="Wingdings" panose="05000000000000000000" pitchFamily="2" charset="2"/>
              <a:buChar char="v"/>
            </a:pPr>
            <a:r>
              <a:rPr lang="en-US" altLang="ko-KR" sz="3200" u="sng" dirty="0">
                <a:effectLst>
                  <a:outerShdw blurRad="38100" dist="38100" dir="2700000" algn="tl">
                    <a:srgbClr val="000000">
                      <a:alpha val="43137"/>
                    </a:srgbClr>
                  </a:outerShdw>
                </a:effectLst>
              </a:rPr>
              <a:t>Insulated Wire System</a:t>
            </a:r>
            <a:endParaRPr lang="ko-KR" altLang="en-US" sz="32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288206" y="1633727"/>
            <a:ext cx="4238228" cy="6034617"/>
          </a:xfrm>
        </p:spPr>
        <p:txBody>
          <a:bodyPr>
            <a:normAutofit fontScale="70000" lnSpcReduction="20000"/>
          </a:bodyPr>
          <a:lstStyle/>
          <a:p>
            <a:r>
              <a:rPr lang="en-US" altLang="ko-KR" sz="2400" dirty="0"/>
              <a:t>Insulated Wire (Smooth Body Type)</a:t>
            </a:r>
          </a:p>
          <a:p>
            <a:pPr lvl="1"/>
            <a:r>
              <a:rPr lang="en-US" altLang="ko-KR" sz="2000" dirty="0"/>
              <a:t>ACSR/AW-OC , ACSR/AW-TR/OC</a:t>
            </a:r>
          </a:p>
          <a:p>
            <a:pPr lvl="1"/>
            <a:r>
              <a:rPr lang="en-US" altLang="ko-KR" sz="2000" dirty="0"/>
              <a:t>Voltage Level: 15~35kV</a:t>
            </a:r>
          </a:p>
          <a:p>
            <a:pPr lvl="1"/>
            <a:r>
              <a:rPr lang="en-US" altLang="ko-KR" sz="2000" dirty="0"/>
              <a:t>Improve reliability, Reduce system loss &amp; Wind loading</a:t>
            </a:r>
          </a:p>
          <a:p>
            <a:pPr lvl="1"/>
            <a:r>
              <a:rPr lang="en-US" altLang="ko-KR" sz="2000" dirty="0"/>
              <a:t>Very much suitable for Philippines</a:t>
            </a:r>
          </a:p>
          <a:p>
            <a:pPr lvl="1"/>
            <a:r>
              <a:rPr lang="en-US" altLang="ko-KR" sz="2000" dirty="0"/>
              <a:t>KEWIC Marked Quality Guarantee</a:t>
            </a:r>
          </a:p>
          <a:p>
            <a:pPr lvl="1"/>
            <a:r>
              <a:rPr lang="en-US" altLang="ko-KR" sz="2000" dirty="0"/>
              <a:t>Seoul Electric Cable Distributor </a:t>
            </a:r>
          </a:p>
          <a:p>
            <a:pPr marL="457200" lvl="1" indent="0">
              <a:buNone/>
            </a:pPr>
            <a:endParaRPr lang="en-US" altLang="ko-KR" sz="2000" dirty="0"/>
          </a:p>
          <a:p>
            <a:r>
              <a:rPr lang="en-US" altLang="ko-KR" sz="2400" dirty="0"/>
              <a:t>Other wires ( For Transmission and Distribution)</a:t>
            </a:r>
          </a:p>
          <a:p>
            <a:pPr marL="457200" lvl="1" indent="0">
              <a:buNone/>
            </a:pPr>
            <a:r>
              <a:rPr lang="en-US" altLang="ko-KR" sz="2000" dirty="0"/>
              <a:t> </a:t>
            </a:r>
          </a:p>
          <a:p>
            <a:r>
              <a:rPr lang="en-US" altLang="ko-KR" sz="2400" dirty="0"/>
              <a:t>Covers (Prevent Fault)</a:t>
            </a:r>
          </a:p>
          <a:p>
            <a:pPr lvl="1"/>
            <a:r>
              <a:rPr lang="en-US" altLang="ko-KR" sz="2000" dirty="0" err="1"/>
              <a:t>Deadend</a:t>
            </a:r>
            <a:r>
              <a:rPr lang="en-US" altLang="ko-KR" sz="2000" dirty="0"/>
              <a:t>, DTR Bushing Cover</a:t>
            </a:r>
          </a:p>
          <a:p>
            <a:pPr lvl="1"/>
            <a:r>
              <a:rPr lang="en-US" altLang="ko-KR" sz="2000" dirty="0" err="1"/>
              <a:t>Bindless</a:t>
            </a:r>
            <a:r>
              <a:rPr lang="en-US" altLang="ko-KR" sz="2000" dirty="0"/>
              <a:t>, Stir up Cover</a:t>
            </a:r>
          </a:p>
          <a:p>
            <a:pPr lvl="1"/>
            <a:r>
              <a:rPr lang="en-US" altLang="ko-KR" sz="2000" dirty="0"/>
              <a:t>Voltage Level: 35kV</a:t>
            </a:r>
          </a:p>
          <a:p>
            <a:pPr lvl="1"/>
            <a:r>
              <a:rPr lang="en-US" altLang="ko-KR" sz="2000" dirty="0"/>
              <a:t>Can be supplied quarterly base</a:t>
            </a:r>
          </a:p>
          <a:p>
            <a:pPr marL="457200" lvl="1" indent="0">
              <a:buNone/>
            </a:pPr>
            <a:endParaRPr lang="en-US" altLang="ko-KR" sz="2000" dirty="0"/>
          </a:p>
          <a:p>
            <a:r>
              <a:rPr lang="en-US" altLang="ko-KR" sz="2400" dirty="0" err="1"/>
              <a:t>Deadend</a:t>
            </a:r>
            <a:r>
              <a:rPr lang="en-US" altLang="ko-KR" sz="2400" dirty="0"/>
              <a:t> Clamp (For insulated wire system)</a:t>
            </a:r>
          </a:p>
          <a:p>
            <a:pPr lvl="1"/>
            <a:r>
              <a:rPr lang="en-US" altLang="ko-KR" sz="2000" dirty="0"/>
              <a:t>1/0 ~ 336MCM</a:t>
            </a:r>
          </a:p>
          <a:p>
            <a:pPr lvl="1"/>
            <a:r>
              <a:rPr lang="en-US" altLang="ko-KR" sz="2000" dirty="0"/>
              <a:t>Can be supplied quarterly base</a:t>
            </a:r>
          </a:p>
          <a:p>
            <a:endParaRPr lang="en-US" altLang="ko-KR" sz="2400" dirty="0"/>
          </a:p>
          <a:p>
            <a:r>
              <a:rPr lang="en-US" altLang="ko-KR" sz="2400" dirty="0"/>
              <a:t>Stir up &amp; clamp</a:t>
            </a:r>
          </a:p>
          <a:p>
            <a:pPr lvl="1"/>
            <a:r>
              <a:rPr lang="en-US" altLang="ko-KR" sz="2000" dirty="0"/>
              <a:t>1/0 ~ 336MCM</a:t>
            </a:r>
          </a:p>
          <a:p>
            <a:pPr lvl="1"/>
            <a:r>
              <a:rPr lang="en-US" altLang="ko-KR" sz="2000" dirty="0"/>
              <a:t>Can be supplied quarterly base</a:t>
            </a:r>
          </a:p>
          <a:p>
            <a:pPr lvl="1"/>
            <a:endParaRPr lang="en-US" altLang="ko-KR" sz="2000" dirty="0"/>
          </a:p>
          <a:p>
            <a:pPr lvl="1"/>
            <a:endParaRPr lang="en-US" altLang="ko-KR" sz="2000" dirty="0"/>
          </a:p>
          <a:p>
            <a:pPr lvl="1"/>
            <a:endParaRPr lang="en-US" altLang="ko-KR" sz="2000" dirty="0"/>
          </a:p>
        </p:txBody>
      </p:sp>
      <p:sp>
        <p:nvSpPr>
          <p:cNvPr id="5" name="바닥글 개체 틀 4"/>
          <p:cNvSpPr>
            <a:spLocks noGrp="1"/>
          </p:cNvSpPr>
          <p:nvPr>
            <p:ph type="ftr" sz="quarter" idx="11"/>
          </p:nvPr>
        </p:nvSpPr>
        <p:spPr>
          <a:xfrm>
            <a:off x="1034480" y="8576952"/>
            <a:ext cx="4680520" cy="486833"/>
          </a:xfrm>
        </p:spPr>
        <p:txBody>
          <a:bodyPr/>
          <a:lstStyle/>
          <a:p>
            <a:r>
              <a:rPr lang="en-US" altLang="ko-KR" dirty="0"/>
              <a:t>GRANT ELECTRICAL MARKETIND AND TRADING CORP.</a:t>
            </a:r>
            <a:endParaRPr lang="ko-KR" altLang="en-US" dirty="0"/>
          </a:p>
        </p:txBody>
      </p:sp>
      <p:sp>
        <p:nvSpPr>
          <p:cNvPr id="6" name="슬라이드 번호 개체 틀 5"/>
          <p:cNvSpPr>
            <a:spLocks noGrp="1"/>
          </p:cNvSpPr>
          <p:nvPr>
            <p:ph type="sldNum" sz="quarter" idx="12"/>
          </p:nvPr>
        </p:nvSpPr>
        <p:spPr/>
        <p:txBody>
          <a:bodyPr/>
          <a:lstStyle/>
          <a:p>
            <a:fld id="{2B9D49DA-A50B-4741-AE38-5FBF2ABABDA9}" type="slidenum">
              <a:rPr lang="ko-KR" altLang="en-US" smtClean="0"/>
              <a:t>6</a:t>
            </a:fld>
            <a:endParaRPr lang="ko-KR" altLang="en-US" dirty="0"/>
          </a:p>
        </p:txBody>
      </p:sp>
      <p:sp>
        <p:nvSpPr>
          <p:cNvPr id="4" name="TextBox 3"/>
          <p:cNvSpPr txBox="1"/>
          <p:nvPr/>
        </p:nvSpPr>
        <p:spPr>
          <a:xfrm>
            <a:off x="4653136" y="2123728"/>
            <a:ext cx="1800200" cy="5909310"/>
          </a:xfrm>
          <a:prstGeom prst="rect">
            <a:avLst/>
          </a:prstGeom>
          <a:noFill/>
        </p:spPr>
        <p:txBody>
          <a:bodyPr wrap="square" rtlCol="0">
            <a:spAutoFit/>
          </a:bodyPr>
          <a:lstStyle/>
          <a:p>
            <a:r>
              <a:rPr lang="ko-KR" altLang="en-US" dirty="0"/>
              <a:t>사진</a:t>
            </a:r>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Photo</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Photo</a:t>
            </a:r>
            <a:r>
              <a:rPr lang="ko-KR" altLang="en-US" dirty="0"/>
              <a:t> </a:t>
            </a:r>
            <a:endParaRPr lang="en-US" altLang="ko-KR" dirty="0"/>
          </a:p>
          <a:p>
            <a:endParaRPr lang="en-US" altLang="ko-KR" dirty="0"/>
          </a:p>
          <a:p>
            <a:endParaRPr lang="en-US" altLang="ko-KR" dirty="0"/>
          </a:p>
          <a:p>
            <a:endParaRPr lang="en-US" altLang="ko-KR" dirty="0"/>
          </a:p>
          <a:p>
            <a:endParaRPr lang="ko-KR" alt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5324" y="1835696"/>
            <a:ext cx="1933552" cy="122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그룹 9"/>
          <p:cNvGrpSpPr/>
          <p:nvPr/>
        </p:nvGrpSpPr>
        <p:grpSpPr>
          <a:xfrm>
            <a:off x="4293096" y="6419189"/>
            <a:ext cx="2003167" cy="745099"/>
            <a:chOff x="4398635" y="6119390"/>
            <a:chExt cx="2003167" cy="745099"/>
          </a:xfrm>
        </p:grpSpPr>
        <p:pic>
          <p:nvPicPr>
            <p:cNvPr id="8" name="Picture 2" descr="C:\Users\USER\Downloads\140339476192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440" y="6126967"/>
              <a:ext cx="983362" cy="737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Downloads\140339477056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635" y="6119390"/>
              <a:ext cx="993465" cy="74509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04" y="4860032"/>
            <a:ext cx="1175529" cy="88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_x120925744" descr="EMB000021fcc19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652" y="4889983"/>
            <a:ext cx="982307" cy="853520"/>
          </a:xfrm>
          <a:prstGeom prst="rect">
            <a:avLst/>
          </a:prstGeom>
          <a:noFill/>
          <a:extLst>
            <a:ext uri="{909E8E84-426E-40DD-AFC4-6F175D3DCCD1}">
              <a14:hiddenFill xmlns:a14="http://schemas.microsoft.com/office/drawing/2010/main">
                <a:solidFill>
                  <a:srgbClr val="FFFFFF"/>
                </a:solidFill>
              </a14:hiddenFill>
            </a:ext>
          </a:extLst>
        </p:spPr>
      </p:pic>
      <p:pic>
        <p:nvPicPr>
          <p:cNvPr id="13" name="그림 5" descr="SDC12925.JPG"/>
          <p:cNvPicPr>
            <a:picLocks noChangeAspect="1"/>
          </p:cNvPicPr>
          <p:nvPr/>
        </p:nvPicPr>
        <p:blipFill>
          <a:blip r:embed="rId7" cstate="print">
            <a:extLst>
              <a:ext uri="{28A0092B-C50C-407E-A947-70E740481C1C}">
                <a14:useLocalDpi xmlns:a14="http://schemas.microsoft.com/office/drawing/2010/main" val="0"/>
              </a:ext>
            </a:extLst>
          </a:blip>
          <a:srcRect l="28645" t="7292" r="28645" b="16319"/>
          <a:stretch>
            <a:fillRect/>
          </a:stretch>
        </p:blipFill>
        <p:spPr bwMode="auto">
          <a:xfrm>
            <a:off x="4371446" y="7524328"/>
            <a:ext cx="751521" cy="6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4" descr="SDC12927.JPG"/>
          <p:cNvPicPr>
            <a:picLocks noChangeAspect="1"/>
          </p:cNvPicPr>
          <p:nvPr/>
        </p:nvPicPr>
        <p:blipFill>
          <a:blip r:embed="rId8">
            <a:extLst>
              <a:ext uri="{28A0092B-C50C-407E-A947-70E740481C1C}">
                <a14:useLocalDpi xmlns:a14="http://schemas.microsoft.com/office/drawing/2010/main" val="0"/>
              </a:ext>
            </a:extLst>
          </a:blip>
          <a:srcRect l="23581" t="19432" r="10043" b="55138"/>
          <a:stretch>
            <a:fillRect/>
          </a:stretch>
        </p:blipFill>
        <p:spPr bwMode="auto">
          <a:xfrm>
            <a:off x="5140977" y="7524328"/>
            <a:ext cx="1238027" cy="6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9987" y="3981984"/>
            <a:ext cx="1170731" cy="87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5368754" y="4107692"/>
            <a:ext cx="894047" cy="67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88460" y="7452320"/>
            <a:ext cx="3804636" cy="107721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altLang="ko-KR" sz="1600" b="1" dirty="0">
                <a:solidFill>
                  <a:srgbClr val="FF0000"/>
                </a:solidFill>
              </a:rPr>
              <a:t>For reliability and safety Improvement the insulated wire system with smooth body type wire is strongly recommended </a:t>
            </a:r>
          </a:p>
        </p:txBody>
      </p:sp>
    </p:spTree>
    <p:extLst>
      <p:ext uri="{BB962C8B-B14F-4D97-AF65-F5344CB8AC3E}">
        <p14:creationId xmlns:p14="http://schemas.microsoft.com/office/powerpoint/2010/main" val="23505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42900" y="366184"/>
            <a:ext cx="6398468" cy="1524000"/>
          </a:xfrm>
        </p:spPr>
        <p:txBody>
          <a:bodyPr>
            <a:normAutofit/>
          </a:bodyPr>
          <a:lstStyle/>
          <a:p>
            <a:pPr marL="457200" indent="-457200" algn="l">
              <a:buFont typeface="Wingdings" panose="05000000000000000000" pitchFamily="2" charset="2"/>
              <a:buChar char="v"/>
            </a:pPr>
            <a:r>
              <a:rPr lang="en-US" altLang="ko-KR" sz="3200" u="sng" dirty="0">
                <a:effectLst>
                  <a:outerShdw blurRad="38100" dist="38100" dir="2700000" algn="tl">
                    <a:srgbClr val="000000">
                      <a:alpha val="43137"/>
                    </a:srgbClr>
                  </a:outerShdw>
                </a:effectLst>
              </a:rPr>
              <a:t>LA &amp; Insulators</a:t>
            </a:r>
            <a:endParaRPr lang="ko-KR" altLang="en-US" sz="32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342900" y="2133601"/>
            <a:ext cx="4382244" cy="6034617"/>
          </a:xfrm>
        </p:spPr>
        <p:txBody>
          <a:bodyPr>
            <a:normAutofit/>
          </a:bodyPr>
          <a:lstStyle/>
          <a:p>
            <a:r>
              <a:rPr lang="en-US" altLang="ko-KR" sz="2800" dirty="0"/>
              <a:t>Lightening Arrester</a:t>
            </a:r>
          </a:p>
          <a:p>
            <a:pPr lvl="1"/>
            <a:r>
              <a:rPr lang="en-US" altLang="ko-KR" sz="2400" dirty="0"/>
              <a:t>Voltage Level: 11~18kV</a:t>
            </a:r>
          </a:p>
          <a:p>
            <a:pPr marL="457200" lvl="1" indent="0">
              <a:buNone/>
            </a:pPr>
            <a:endParaRPr lang="en-US" altLang="ko-KR" sz="2400" dirty="0"/>
          </a:p>
          <a:p>
            <a:r>
              <a:rPr lang="en-US" altLang="ko-KR" sz="2800" dirty="0"/>
              <a:t>Cut Out Switch (COS)</a:t>
            </a:r>
          </a:p>
          <a:p>
            <a:pPr lvl="1"/>
            <a:r>
              <a:rPr lang="en-US" altLang="ko-KR" sz="2400" dirty="0"/>
              <a:t>Voltage Level: 15~35kV</a:t>
            </a:r>
          </a:p>
          <a:p>
            <a:pPr marL="457200" lvl="1" indent="0">
              <a:buNone/>
            </a:pPr>
            <a:endParaRPr lang="en-US" altLang="ko-KR" sz="2400" dirty="0"/>
          </a:p>
          <a:p>
            <a:r>
              <a:rPr lang="en-US" altLang="ko-KR" sz="2800" dirty="0"/>
              <a:t>Polymer Insulator</a:t>
            </a:r>
          </a:p>
          <a:p>
            <a:pPr lvl="1"/>
            <a:r>
              <a:rPr lang="en-US" altLang="ko-KR" sz="2400" dirty="0"/>
              <a:t>Pin Type</a:t>
            </a:r>
          </a:p>
          <a:p>
            <a:pPr lvl="1"/>
            <a:r>
              <a:rPr lang="en-US" altLang="ko-KR" sz="2400" dirty="0"/>
              <a:t>Suspension Type</a:t>
            </a:r>
          </a:p>
          <a:p>
            <a:pPr lvl="1"/>
            <a:r>
              <a:rPr lang="en-US" altLang="ko-KR" sz="2400" dirty="0"/>
              <a:t>Voltage Level: 15~70kV</a:t>
            </a:r>
          </a:p>
        </p:txBody>
      </p:sp>
      <p:sp>
        <p:nvSpPr>
          <p:cNvPr id="4" name="바닥글 개체 틀 3"/>
          <p:cNvSpPr>
            <a:spLocks noGrp="1"/>
          </p:cNvSpPr>
          <p:nvPr>
            <p:ph type="ftr" sz="quarter" idx="11"/>
          </p:nvPr>
        </p:nvSpPr>
        <p:spPr>
          <a:xfrm>
            <a:off x="1340768" y="8475134"/>
            <a:ext cx="439248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7</a:t>
            </a:fld>
            <a:endParaRPr lang="ko-KR" altLang="en-US" dirty="0"/>
          </a:p>
        </p:txBody>
      </p:sp>
      <p:sp>
        <p:nvSpPr>
          <p:cNvPr id="6" name="TextBox 5"/>
          <p:cNvSpPr txBox="1"/>
          <p:nvPr/>
        </p:nvSpPr>
        <p:spPr>
          <a:xfrm>
            <a:off x="4869160" y="2051720"/>
            <a:ext cx="1656184" cy="5632311"/>
          </a:xfrm>
          <a:prstGeom prst="rect">
            <a:avLst/>
          </a:prstGeom>
          <a:noFill/>
        </p:spPr>
        <p:txBody>
          <a:bodyPr wrap="square" rtlCol="0">
            <a:spAutoFit/>
          </a:bodyPr>
          <a:lstStyle/>
          <a:p>
            <a:r>
              <a:rPr lang="en-US" altLang="ko-KR" dirty="0"/>
              <a:t>Photo</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Photo</a:t>
            </a:r>
          </a:p>
        </p:txBody>
      </p:sp>
      <p:pic>
        <p:nvPicPr>
          <p:cNvPr id="7" name="Picture 4" descr="폴리머애자"/>
          <p:cNvPicPr>
            <a:picLocks noChangeAspect="1" noChangeArrowheads="1"/>
          </p:cNvPicPr>
          <p:nvPr/>
        </p:nvPicPr>
        <p:blipFill>
          <a:blip r:embed="rId3" cstate="print"/>
          <a:srcRect/>
          <a:stretch>
            <a:fillRect/>
          </a:stretch>
        </p:blipFill>
        <p:spPr bwMode="auto">
          <a:xfrm>
            <a:off x="4758530" y="6948264"/>
            <a:ext cx="1622798" cy="1123418"/>
          </a:xfrm>
          <a:prstGeom prst="rect">
            <a:avLst/>
          </a:prstGeom>
          <a:noFill/>
          <a:ln w="9525">
            <a:solidFill>
              <a:schemeClr val="tx1"/>
            </a:solidFill>
            <a:miter lim="800000"/>
            <a:headEnd/>
            <a:tailEnd/>
          </a:ln>
        </p:spPr>
      </p:pic>
      <p:pic>
        <p:nvPicPr>
          <p:cNvPr id="8" name="Picture 9" descr="UNI0015"/>
          <p:cNvPicPr>
            <a:picLocks noChangeAspect="1" noChangeArrowheads="1"/>
          </p:cNvPicPr>
          <p:nvPr/>
        </p:nvPicPr>
        <p:blipFill>
          <a:blip r:embed="rId4" cstate="print"/>
          <a:srcRect/>
          <a:stretch>
            <a:fillRect/>
          </a:stretch>
        </p:blipFill>
        <p:spPr bwMode="auto">
          <a:xfrm>
            <a:off x="4987973" y="5506530"/>
            <a:ext cx="1105324" cy="1421813"/>
          </a:xfrm>
          <a:prstGeom prst="rect">
            <a:avLst/>
          </a:prstGeom>
          <a:noFill/>
          <a:ln w="9525">
            <a:solidFill>
              <a:schemeClr val="tx1"/>
            </a:solidFill>
            <a:miter lim="800000"/>
            <a:headEnd/>
            <a:tailEnd/>
          </a:ln>
        </p:spPr>
      </p:pic>
      <p:pic>
        <p:nvPicPr>
          <p:cNvPr id="9" name="Picture 1" descr="C:\Users\PO\AppData\Local\Microsoft\Windows\Temporary Internet Files\Content.IE5\XV028F18\피뢰기.jpg"/>
          <p:cNvPicPr>
            <a:picLocks noChangeAspect="1" noChangeArrowheads="1"/>
          </p:cNvPicPr>
          <p:nvPr/>
        </p:nvPicPr>
        <p:blipFill>
          <a:blip r:embed="rId5" cstate="print"/>
          <a:srcRect/>
          <a:stretch>
            <a:fillRect/>
          </a:stretch>
        </p:blipFill>
        <p:spPr bwMode="auto">
          <a:xfrm>
            <a:off x="4989061" y="1907704"/>
            <a:ext cx="1104235" cy="1696992"/>
          </a:xfrm>
          <a:prstGeom prst="rect">
            <a:avLst/>
          </a:prstGeom>
          <a:noFill/>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502" y="3779912"/>
            <a:ext cx="184401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85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24" descr="RANG4742-1.JPG"/>
          <p:cNvPicPr>
            <a:picLocks noChangeAspect="1"/>
          </p:cNvPicPr>
          <p:nvPr/>
        </p:nvPicPr>
        <p:blipFill>
          <a:blip r:embed="rId3" cstate="screen"/>
          <a:srcRect/>
          <a:stretch>
            <a:fillRect/>
          </a:stretch>
        </p:blipFill>
        <p:spPr>
          <a:xfrm>
            <a:off x="4365104" y="1382939"/>
            <a:ext cx="2314147" cy="1758300"/>
          </a:xfrm>
          <a:prstGeom prst="rect">
            <a:avLst/>
          </a:prstGeom>
        </p:spPr>
      </p:pic>
      <p:sp>
        <p:nvSpPr>
          <p:cNvPr id="2" name="제목 1"/>
          <p:cNvSpPr>
            <a:spLocks noGrp="1"/>
          </p:cNvSpPr>
          <p:nvPr>
            <p:ph type="title"/>
          </p:nvPr>
        </p:nvSpPr>
        <p:spPr>
          <a:xfrm>
            <a:off x="342900" y="366184"/>
            <a:ext cx="6398468" cy="1524000"/>
          </a:xfrm>
        </p:spPr>
        <p:txBody>
          <a:bodyPr>
            <a:normAutofit/>
          </a:bodyPr>
          <a:lstStyle/>
          <a:p>
            <a:pPr marL="457200" indent="-457200" algn="l">
              <a:buFont typeface="Wingdings" panose="05000000000000000000" pitchFamily="2" charset="2"/>
              <a:buChar char="v"/>
            </a:pPr>
            <a:r>
              <a:rPr lang="en-US" altLang="ko-KR" sz="3200" u="sng" dirty="0">
                <a:effectLst>
                  <a:outerShdw blurRad="38100" dist="38100" dir="2700000" algn="tl">
                    <a:srgbClr val="000000">
                      <a:alpha val="43137"/>
                    </a:srgbClr>
                  </a:outerShdw>
                </a:effectLst>
              </a:rPr>
              <a:t>Detector &amp; Others</a:t>
            </a:r>
            <a:endParaRPr lang="ko-KR" altLang="en-US" sz="32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342900" y="1691680"/>
            <a:ext cx="4572000" cy="6796724"/>
          </a:xfrm>
        </p:spPr>
        <p:txBody>
          <a:bodyPr>
            <a:normAutofit fontScale="47500" lnSpcReduction="20000"/>
          </a:bodyPr>
          <a:lstStyle/>
          <a:p>
            <a:r>
              <a:rPr lang="en-US" altLang="ko-KR" dirty="0"/>
              <a:t>Ultrasound Detector</a:t>
            </a:r>
          </a:p>
          <a:p>
            <a:pPr lvl="1"/>
            <a:r>
              <a:rPr lang="en-US" altLang="ko-KR" dirty="0"/>
              <a:t>Manufacturer: UDS (WIFI, GPS Tracking)</a:t>
            </a:r>
          </a:p>
          <a:p>
            <a:pPr lvl="1"/>
            <a:r>
              <a:rPr lang="en-US" altLang="ko-KR" dirty="0"/>
              <a:t>Prevent fault and reduce system loss </a:t>
            </a:r>
          </a:p>
          <a:p>
            <a:pPr marL="457200" lvl="1" indent="0">
              <a:buNone/>
            </a:pPr>
            <a:r>
              <a:rPr lang="en-US" altLang="ko-KR" dirty="0"/>
              <a:t>    by detecting cracked insulators, loose</a:t>
            </a:r>
          </a:p>
          <a:p>
            <a:pPr marL="457200" lvl="1" indent="0">
              <a:buNone/>
            </a:pPr>
            <a:r>
              <a:rPr lang="en-US" altLang="ko-KR" dirty="0"/>
              <a:t>    connection and leakage.</a:t>
            </a:r>
          </a:p>
          <a:p>
            <a:pPr lvl="1"/>
            <a:r>
              <a:rPr lang="en-US" altLang="ko-KR" dirty="0"/>
              <a:t>Thermal scanner can’t detect cracked insulator, but this one is possible.</a:t>
            </a:r>
          </a:p>
          <a:p>
            <a:pPr lvl="1"/>
            <a:r>
              <a:rPr lang="en-US" altLang="ko-KR" dirty="0"/>
              <a:t>Proven as the best quality by KEPCO</a:t>
            </a:r>
          </a:p>
          <a:p>
            <a:pPr lvl="1"/>
            <a:r>
              <a:rPr lang="en-US" altLang="ko-KR" dirty="0"/>
              <a:t>Exclusive Distributorship</a:t>
            </a:r>
          </a:p>
          <a:p>
            <a:pPr marL="457200" lvl="1" indent="0">
              <a:buNone/>
            </a:pPr>
            <a:endParaRPr lang="en-US" altLang="ko-KR" dirty="0"/>
          </a:p>
          <a:p>
            <a:r>
              <a:rPr lang="en-US" altLang="ko-KR" dirty="0"/>
              <a:t>Voltage Recorder</a:t>
            </a:r>
          </a:p>
          <a:p>
            <a:pPr lvl="1"/>
            <a:r>
              <a:rPr lang="en-US" altLang="ko-KR" dirty="0"/>
              <a:t>Voltage: 150~450V</a:t>
            </a:r>
          </a:p>
          <a:p>
            <a:pPr lvl="1"/>
            <a:r>
              <a:rPr lang="en-US" altLang="ko-KR" dirty="0"/>
              <a:t> 1∮, 3∮</a:t>
            </a:r>
          </a:p>
          <a:p>
            <a:pPr lvl="1"/>
            <a:r>
              <a:rPr lang="en-US" altLang="ko-KR" dirty="0"/>
              <a:t>NEA, KEPCO Adapted</a:t>
            </a:r>
          </a:p>
          <a:p>
            <a:pPr marL="457200" lvl="1" indent="0">
              <a:buNone/>
            </a:pPr>
            <a:endParaRPr lang="en-US" altLang="ko-KR" dirty="0"/>
          </a:p>
          <a:p>
            <a:r>
              <a:rPr lang="en-US" altLang="ko-KR" dirty="0"/>
              <a:t>CT Error Tester</a:t>
            </a:r>
          </a:p>
          <a:p>
            <a:pPr lvl="1"/>
            <a:r>
              <a:rPr lang="en-US" altLang="ko-KR" dirty="0"/>
              <a:t>Live line tester</a:t>
            </a:r>
          </a:p>
          <a:p>
            <a:pPr lvl="1"/>
            <a:r>
              <a:rPr lang="en-US" altLang="ko-KR" dirty="0"/>
              <a:t>KEPCO Adapted</a:t>
            </a:r>
          </a:p>
          <a:p>
            <a:pPr marL="457200" lvl="1" indent="0">
              <a:buNone/>
            </a:pPr>
            <a:endParaRPr lang="en-US" altLang="ko-KR" dirty="0"/>
          </a:p>
          <a:p>
            <a:r>
              <a:rPr lang="en-US" altLang="ko-KR" dirty="0"/>
              <a:t>Safety Devices</a:t>
            </a:r>
          </a:p>
          <a:p>
            <a:pPr lvl="1"/>
            <a:r>
              <a:rPr lang="en-US" altLang="ko-KR" dirty="0"/>
              <a:t>LED COS Stick </a:t>
            </a:r>
          </a:p>
          <a:p>
            <a:pPr lvl="2"/>
            <a:r>
              <a:rPr lang="en-US" altLang="ko-KR" dirty="0"/>
              <a:t>Increase safety and work efficiency</a:t>
            </a:r>
          </a:p>
          <a:p>
            <a:pPr lvl="2"/>
            <a:r>
              <a:rPr lang="en-US" altLang="ko-KR" dirty="0"/>
              <a:t>Korea Government Patent</a:t>
            </a:r>
          </a:p>
          <a:p>
            <a:pPr lvl="2"/>
            <a:r>
              <a:rPr lang="en-US" altLang="ko-KR" dirty="0"/>
              <a:t>Exclusive distributorship</a:t>
            </a:r>
          </a:p>
          <a:p>
            <a:pPr lvl="1"/>
            <a:r>
              <a:rPr lang="en-US" altLang="ko-KR" dirty="0"/>
              <a:t>Live-line Alarm</a:t>
            </a:r>
          </a:p>
          <a:p>
            <a:pPr lvl="1"/>
            <a:r>
              <a:rPr lang="en-US" altLang="ko-KR" dirty="0"/>
              <a:t>KEPCO Adapted</a:t>
            </a:r>
          </a:p>
          <a:p>
            <a:pPr marL="457200" lvl="1" indent="0">
              <a:buNone/>
            </a:pPr>
            <a:endParaRPr lang="en-US" altLang="ko-KR" dirty="0"/>
          </a:p>
          <a:p>
            <a:r>
              <a:rPr lang="en-US" altLang="ko-KR" dirty="0"/>
              <a:t>AMI, DAS System, Micro Grid </a:t>
            </a:r>
          </a:p>
          <a:p>
            <a:pPr lvl="1"/>
            <a:r>
              <a:rPr lang="en-US" altLang="ko-KR" dirty="0"/>
              <a:t>Adapted in KEPCO</a:t>
            </a:r>
          </a:p>
          <a:p>
            <a:pPr lvl="1"/>
            <a:r>
              <a:rPr lang="en-US" altLang="ko-KR" dirty="0"/>
              <a:t>Modified for Philippines</a:t>
            </a:r>
          </a:p>
        </p:txBody>
      </p:sp>
      <p:sp>
        <p:nvSpPr>
          <p:cNvPr id="4" name="바닥글 개체 틀 3"/>
          <p:cNvSpPr>
            <a:spLocks noGrp="1"/>
          </p:cNvSpPr>
          <p:nvPr>
            <p:ph type="ftr" sz="quarter" idx="11"/>
          </p:nvPr>
        </p:nvSpPr>
        <p:spPr>
          <a:xfrm>
            <a:off x="998094" y="8502304"/>
            <a:ext cx="439248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8</a:t>
            </a:fld>
            <a:endParaRPr lang="ko-KR" altLang="en-US"/>
          </a:p>
        </p:txBody>
      </p:sp>
      <p:sp>
        <p:nvSpPr>
          <p:cNvPr id="10" name="폭발 1 9"/>
          <p:cNvSpPr/>
          <p:nvPr/>
        </p:nvSpPr>
        <p:spPr>
          <a:xfrm>
            <a:off x="3043808" y="1517568"/>
            <a:ext cx="457200" cy="37261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C:\Users\USER\Desktop\바탕화면폴더\Philippines\에디테크\Editech COS_Stick Image\COS_Stick Type-7003, 700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8307" y="5652120"/>
            <a:ext cx="2761053" cy="7920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9160" y="6303218"/>
            <a:ext cx="1211315" cy="93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852" y="3347864"/>
            <a:ext cx="1693459" cy="110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7107" y="7524328"/>
            <a:ext cx="1219259" cy="103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8800" y="7524328"/>
            <a:ext cx="1666544" cy="96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폭발 1 12"/>
          <p:cNvSpPr/>
          <p:nvPr/>
        </p:nvSpPr>
        <p:spPr>
          <a:xfrm>
            <a:off x="3187824" y="5351512"/>
            <a:ext cx="457200" cy="37261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0313" y="4614584"/>
            <a:ext cx="1971603" cy="974143"/>
          </a:xfrm>
          <a:prstGeom prst="rect">
            <a:avLst/>
          </a:prstGeom>
        </p:spPr>
      </p:pic>
      <p:sp>
        <p:nvSpPr>
          <p:cNvPr id="15" name="폭발 1 12">
            <a:extLst>
              <a:ext uri="{FF2B5EF4-FFF2-40B4-BE49-F238E27FC236}">
                <a16:creationId xmlns:a16="http://schemas.microsoft.com/office/drawing/2014/main" id="{652095E9-9BA2-4ADD-BEEA-319AD18B63AF}"/>
              </a:ext>
            </a:extLst>
          </p:cNvPr>
          <p:cNvSpPr/>
          <p:nvPr/>
        </p:nvSpPr>
        <p:spPr>
          <a:xfrm>
            <a:off x="3208865" y="3712161"/>
            <a:ext cx="457200" cy="37261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6275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l"/>
            <a:r>
              <a:rPr lang="en-US" altLang="ko-KR" sz="3600" u="sng" dirty="0">
                <a:effectLst>
                  <a:outerShdw blurRad="38100" dist="38100" dir="2700000" algn="tl">
                    <a:srgbClr val="000000">
                      <a:alpha val="43137"/>
                    </a:srgbClr>
                  </a:outerShdw>
                </a:effectLst>
              </a:rPr>
              <a:t>3. Technical Consulting</a:t>
            </a:r>
            <a:endParaRPr lang="ko-KR" altLang="en-US" sz="3600" u="sng" dirty="0">
              <a:effectLst>
                <a:outerShdw blurRad="38100" dist="38100" dir="2700000" algn="tl">
                  <a:srgbClr val="000000">
                    <a:alpha val="43137"/>
                  </a:srgbClr>
                </a:outerShdw>
              </a:effectLst>
            </a:endParaRPr>
          </a:p>
        </p:txBody>
      </p:sp>
      <p:sp>
        <p:nvSpPr>
          <p:cNvPr id="3" name="내용 개체 틀 2"/>
          <p:cNvSpPr>
            <a:spLocks noGrp="1"/>
          </p:cNvSpPr>
          <p:nvPr>
            <p:ph idx="1"/>
          </p:nvPr>
        </p:nvSpPr>
        <p:spPr>
          <a:xfrm>
            <a:off x="342900" y="1763689"/>
            <a:ext cx="4382244" cy="6711442"/>
          </a:xfrm>
        </p:spPr>
        <p:txBody>
          <a:bodyPr>
            <a:normAutofit fontScale="77500" lnSpcReduction="20000"/>
          </a:bodyPr>
          <a:lstStyle/>
          <a:p>
            <a:r>
              <a:rPr lang="en-US" altLang="ko-KR" sz="2800" dirty="0"/>
              <a:t>System Loss Reduction</a:t>
            </a:r>
          </a:p>
          <a:p>
            <a:pPr lvl="1"/>
            <a:r>
              <a:rPr lang="en-US" altLang="ko-KR" dirty="0"/>
              <a:t>System Diagnosis</a:t>
            </a:r>
          </a:p>
          <a:p>
            <a:pPr lvl="1"/>
            <a:r>
              <a:rPr lang="en-US" altLang="ko-KR" dirty="0"/>
              <a:t>Provide Solution</a:t>
            </a:r>
          </a:p>
          <a:p>
            <a:pPr lvl="1"/>
            <a:r>
              <a:rPr lang="en-US" altLang="ko-KR" dirty="0"/>
              <a:t>Provide Seminar</a:t>
            </a:r>
          </a:p>
          <a:p>
            <a:pPr lvl="1">
              <a:buFont typeface="Arial" charset="0"/>
              <a:buChar char="•"/>
            </a:pPr>
            <a:r>
              <a:rPr lang="en-US" altLang="ko-KR" sz="1900" b="1" dirty="0"/>
              <a:t>DOE Consulting Book </a:t>
            </a:r>
          </a:p>
          <a:p>
            <a:pPr marL="457200" lvl="1" indent="0">
              <a:buNone/>
            </a:pPr>
            <a:r>
              <a:rPr lang="en-US" altLang="ko-KR" sz="1900" b="1" dirty="0"/>
              <a:t>    (Team</a:t>
            </a:r>
            <a:r>
              <a:rPr lang="ko-KR" altLang="en-US" sz="1900" b="1" dirty="0"/>
              <a:t> </a:t>
            </a:r>
            <a:r>
              <a:rPr lang="en-US" altLang="ko-KR" sz="1900" b="1" dirty="0"/>
              <a:t>Leader: Sang </a:t>
            </a:r>
            <a:r>
              <a:rPr lang="en-US" altLang="ko-KR" sz="1900" b="1" dirty="0" err="1"/>
              <a:t>Jin</a:t>
            </a:r>
            <a:r>
              <a:rPr lang="en-US" altLang="ko-KR" sz="1900" b="1" dirty="0"/>
              <a:t> Sun)</a:t>
            </a:r>
          </a:p>
          <a:p>
            <a:pPr marL="457200" lvl="1" indent="0">
              <a:buNone/>
            </a:pPr>
            <a:endParaRPr lang="en-US" altLang="ko-KR" dirty="0"/>
          </a:p>
          <a:p>
            <a:r>
              <a:rPr lang="en-US" altLang="ko-KR" sz="2800" dirty="0"/>
              <a:t>Reliability Improvement</a:t>
            </a:r>
          </a:p>
          <a:p>
            <a:pPr lvl="1"/>
            <a:r>
              <a:rPr lang="en-US" altLang="ko-KR" dirty="0"/>
              <a:t>System Diagnosis </a:t>
            </a:r>
          </a:p>
          <a:p>
            <a:pPr lvl="1"/>
            <a:r>
              <a:rPr lang="en-US" altLang="ko-KR" dirty="0"/>
              <a:t>Provide Solution</a:t>
            </a:r>
          </a:p>
          <a:p>
            <a:pPr lvl="1"/>
            <a:r>
              <a:rPr lang="en-US" altLang="ko-KR" dirty="0"/>
              <a:t>Provide Seminar</a:t>
            </a:r>
          </a:p>
          <a:p>
            <a:pPr lvl="1">
              <a:buFont typeface="Arial" charset="0"/>
              <a:buChar char="•"/>
            </a:pPr>
            <a:r>
              <a:rPr lang="en-US" altLang="ko-KR" sz="1900" b="1" dirty="0"/>
              <a:t>NEA Reference Manual</a:t>
            </a:r>
          </a:p>
          <a:p>
            <a:pPr marL="457200" lvl="1" indent="0">
              <a:buNone/>
            </a:pPr>
            <a:r>
              <a:rPr lang="en-US" altLang="ko-KR" sz="1900" b="1" dirty="0"/>
              <a:t>    (Prepared by Sang </a:t>
            </a:r>
            <a:r>
              <a:rPr lang="en-US" altLang="ko-KR" sz="1900" b="1" dirty="0" err="1"/>
              <a:t>Jin</a:t>
            </a:r>
            <a:r>
              <a:rPr lang="en-US" altLang="ko-KR" sz="1900" b="1" dirty="0"/>
              <a:t> Sun)</a:t>
            </a:r>
            <a:endParaRPr lang="en-US" altLang="ko-KR" sz="1900" dirty="0"/>
          </a:p>
          <a:p>
            <a:pPr marL="457200" lvl="1" indent="0">
              <a:buNone/>
            </a:pPr>
            <a:endParaRPr lang="en-US" altLang="ko-KR" dirty="0"/>
          </a:p>
          <a:p>
            <a:r>
              <a:rPr lang="en-US" altLang="ko-KR" sz="2800" dirty="0"/>
              <a:t>Renewable Energy</a:t>
            </a:r>
          </a:p>
          <a:p>
            <a:pPr lvl="1"/>
            <a:r>
              <a:rPr lang="en-US" altLang="ko-KR" dirty="0"/>
              <a:t>Solar system</a:t>
            </a:r>
          </a:p>
          <a:p>
            <a:pPr lvl="1"/>
            <a:r>
              <a:rPr lang="en-US" altLang="ko-KR" dirty="0"/>
              <a:t>Hybrid system</a:t>
            </a:r>
          </a:p>
          <a:p>
            <a:pPr lvl="1"/>
            <a:r>
              <a:rPr lang="en-US" altLang="ko-KR" dirty="0"/>
              <a:t>Development/Design</a:t>
            </a:r>
          </a:p>
          <a:p>
            <a:pPr lvl="1"/>
            <a:r>
              <a:rPr lang="en-US" altLang="ko-KR" dirty="0"/>
              <a:t>Installation</a:t>
            </a:r>
          </a:p>
          <a:p>
            <a:pPr lvl="1">
              <a:buFont typeface="Arial" panose="020B0604020202020204" pitchFamily="34" charset="0"/>
              <a:buChar char="•"/>
            </a:pPr>
            <a:r>
              <a:rPr lang="en-US" altLang="ko-KR" sz="2000" b="1" dirty="0"/>
              <a:t>Certified Professional Solar Engineer – Sang </a:t>
            </a:r>
            <a:r>
              <a:rPr lang="en-US" altLang="ko-KR" sz="2000" b="1" dirty="0" err="1"/>
              <a:t>Jin</a:t>
            </a:r>
            <a:r>
              <a:rPr lang="en-US" altLang="ko-KR" sz="2000" b="1" dirty="0"/>
              <a:t> Sun</a:t>
            </a:r>
          </a:p>
        </p:txBody>
      </p:sp>
      <p:sp>
        <p:nvSpPr>
          <p:cNvPr id="4" name="바닥글 개체 틀 3"/>
          <p:cNvSpPr>
            <a:spLocks noGrp="1"/>
          </p:cNvSpPr>
          <p:nvPr>
            <p:ph type="ftr" sz="quarter" idx="11"/>
          </p:nvPr>
        </p:nvSpPr>
        <p:spPr>
          <a:xfrm>
            <a:off x="1412776" y="8475134"/>
            <a:ext cx="4032448" cy="486833"/>
          </a:xfrm>
        </p:spPr>
        <p:txBody>
          <a:bodyPr/>
          <a:lstStyle/>
          <a:p>
            <a:r>
              <a:rPr lang="en-US" altLang="ko-KR" dirty="0"/>
              <a:t>GRANT ELECTRICAL MARKETIND AND TRADING CORP.</a:t>
            </a:r>
            <a:endParaRPr lang="ko-KR" altLang="en-US" dirty="0"/>
          </a:p>
        </p:txBody>
      </p:sp>
      <p:sp>
        <p:nvSpPr>
          <p:cNvPr id="5" name="슬라이드 번호 개체 틀 4"/>
          <p:cNvSpPr>
            <a:spLocks noGrp="1"/>
          </p:cNvSpPr>
          <p:nvPr>
            <p:ph type="sldNum" sz="quarter" idx="12"/>
          </p:nvPr>
        </p:nvSpPr>
        <p:spPr/>
        <p:txBody>
          <a:bodyPr/>
          <a:lstStyle/>
          <a:p>
            <a:fld id="{2B9D49DA-A50B-4741-AE38-5FBF2ABABDA9}" type="slidenum">
              <a:rPr lang="ko-KR" altLang="en-US" smtClean="0"/>
              <a:t>9</a:t>
            </a:fld>
            <a:endParaRPr lang="ko-KR" altLang="en-US"/>
          </a:p>
        </p:txBody>
      </p:sp>
      <p:grpSp>
        <p:nvGrpSpPr>
          <p:cNvPr id="10" name="그룹 9"/>
          <p:cNvGrpSpPr/>
          <p:nvPr/>
        </p:nvGrpSpPr>
        <p:grpSpPr>
          <a:xfrm>
            <a:off x="4680519" y="6228184"/>
            <a:ext cx="1651013" cy="1800200"/>
            <a:chOff x="4320479" y="5364088"/>
            <a:chExt cx="1916833" cy="1935053"/>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5364088"/>
              <a:ext cx="1916832" cy="63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bom\Pictures\태양광 표준구조물사진\인천 공촌정수장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479" y="5999908"/>
              <a:ext cx="1916832" cy="129923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AutoShape 2" descr="Displaying 20161017_114305.jpg"/>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AutoShape 4" descr="Displaying 20161017_114305.jpg"/>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413339" y="4165975"/>
            <a:ext cx="2178630" cy="165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0520" y="1547663"/>
            <a:ext cx="1651012" cy="220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21643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1408</Words>
  <Application>Microsoft Office PowerPoint</Application>
  <PresentationFormat>화면 슬라이드 쇼(4:3)</PresentationFormat>
  <Paragraphs>402</Paragraphs>
  <Slides>17</Slides>
  <Notes>3</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Arial Unicode MS</vt:lpstr>
      <vt:lpstr>맑은 고딕</vt:lpstr>
      <vt:lpstr>Arial</vt:lpstr>
      <vt:lpstr>Wingdings</vt:lpstr>
      <vt:lpstr>Office 테마</vt:lpstr>
      <vt:lpstr>PowerPoint 프레젠테이션</vt:lpstr>
      <vt:lpstr>Greetings!</vt:lpstr>
      <vt:lpstr>1. General</vt:lpstr>
      <vt:lpstr>2. Products   </vt:lpstr>
      <vt:lpstr>Breakers &amp; Switches</vt:lpstr>
      <vt:lpstr>Insulated Wire System</vt:lpstr>
      <vt:lpstr>LA &amp; Insulators</vt:lpstr>
      <vt:lpstr>Detector &amp; Others</vt:lpstr>
      <vt:lpstr>3. Technical Consulting</vt:lpstr>
      <vt:lpstr>4. Certificates</vt:lpstr>
      <vt:lpstr>PowerPoint 프레젠테이션</vt:lpstr>
      <vt:lpstr>PowerPoint 프레젠테이션</vt:lpstr>
      <vt:lpstr> Editech  - Geneva Invention     Gold Medal Co.</vt:lpstr>
      <vt:lpstr>PowerPoint 프레젠테이션</vt:lpstr>
      <vt:lpstr>We want to work with NEA and ECs.</vt:lpstr>
      <vt:lpstr>5. Sales References</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USER</dc:creator>
  <cp:lastModifiedBy>SANG JIN SUN</cp:lastModifiedBy>
  <cp:revision>139</cp:revision>
  <cp:lastPrinted>2018-02-11T08:32:40Z</cp:lastPrinted>
  <dcterms:created xsi:type="dcterms:W3CDTF">2016-09-23T18:01:57Z</dcterms:created>
  <dcterms:modified xsi:type="dcterms:W3CDTF">2018-02-11T08:35:18Z</dcterms:modified>
</cp:coreProperties>
</file>